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5"/>
  </p:notesMasterIdLst>
  <p:handoutMasterIdLst>
    <p:handoutMasterId r:id="rId56"/>
  </p:handoutMasterIdLst>
  <p:sldIdLst>
    <p:sldId id="258" r:id="rId2"/>
    <p:sldId id="418" r:id="rId3"/>
    <p:sldId id="479" r:id="rId4"/>
    <p:sldId id="480" r:id="rId5"/>
    <p:sldId id="485" r:id="rId6"/>
    <p:sldId id="466" r:id="rId7"/>
    <p:sldId id="478" r:id="rId8"/>
    <p:sldId id="481" r:id="rId9"/>
    <p:sldId id="419" r:id="rId10"/>
    <p:sldId id="420" r:id="rId11"/>
    <p:sldId id="421" r:id="rId12"/>
    <p:sldId id="424" r:id="rId13"/>
    <p:sldId id="488" r:id="rId14"/>
    <p:sldId id="482" r:id="rId15"/>
    <p:sldId id="483" r:id="rId16"/>
    <p:sldId id="484" r:id="rId17"/>
    <p:sldId id="487" r:id="rId18"/>
    <p:sldId id="486" r:id="rId19"/>
    <p:sldId id="425" r:id="rId20"/>
    <p:sldId id="426" r:id="rId21"/>
    <p:sldId id="427" r:id="rId22"/>
    <p:sldId id="428" r:id="rId23"/>
    <p:sldId id="429" r:id="rId24"/>
    <p:sldId id="430" r:id="rId25"/>
    <p:sldId id="431" r:id="rId26"/>
    <p:sldId id="432" r:id="rId27"/>
    <p:sldId id="433" r:id="rId28"/>
    <p:sldId id="434" r:id="rId29"/>
    <p:sldId id="435" r:id="rId30"/>
    <p:sldId id="436" r:id="rId31"/>
    <p:sldId id="437" r:id="rId32"/>
    <p:sldId id="438" r:id="rId33"/>
    <p:sldId id="441" r:id="rId34"/>
    <p:sldId id="442" r:id="rId35"/>
    <p:sldId id="440" r:id="rId36"/>
    <p:sldId id="443" r:id="rId37"/>
    <p:sldId id="444" r:id="rId38"/>
    <p:sldId id="445" r:id="rId39"/>
    <p:sldId id="446" r:id="rId40"/>
    <p:sldId id="447" r:id="rId41"/>
    <p:sldId id="448" r:id="rId42"/>
    <p:sldId id="449" r:id="rId43"/>
    <p:sldId id="450" r:id="rId44"/>
    <p:sldId id="489" r:id="rId45"/>
    <p:sldId id="451" r:id="rId46"/>
    <p:sldId id="452" r:id="rId47"/>
    <p:sldId id="453" r:id="rId48"/>
    <p:sldId id="454" r:id="rId49"/>
    <p:sldId id="455" r:id="rId50"/>
    <p:sldId id="460" r:id="rId51"/>
    <p:sldId id="461" r:id="rId52"/>
    <p:sldId id="462" r:id="rId53"/>
    <p:sldId id="463"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8AD"/>
    <a:srgbClr val="FF0701"/>
    <a:srgbClr val="336DCB"/>
    <a:srgbClr val="2D7FD1"/>
    <a:srgbClr val="356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3" d="100"/>
          <a:sy n="73" d="100"/>
        </p:scale>
        <p:origin x="1666"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B0984B-A03C-4B0D-BFB1-C97DB38315D0}" type="datetimeFigureOut">
              <a:rPr lang="en-US" smtClean="0"/>
              <a:t>10/7/2022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Unit-2: Image Enhancement in Spatial Domain</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3CDAFE-40D6-4BCC-9B37-14EA699C4495}" type="slidenum">
              <a:rPr lang="en-US" smtClean="0"/>
              <a:t>‹#›</a:t>
            </a:fld>
            <a:endParaRPr lang="en-US"/>
          </a:p>
        </p:txBody>
      </p:sp>
    </p:spTree>
    <p:extLst>
      <p:ext uri="{BB962C8B-B14F-4D97-AF65-F5344CB8AC3E}">
        <p14:creationId xmlns:p14="http://schemas.microsoft.com/office/powerpoint/2010/main" val="176544357"/>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3:57:42.821"/>
    </inkml:context>
    <inkml:brush xml:id="br0">
      <inkml:brushProperty name="width" value="0.05" units="cm"/>
      <inkml:brushProperty name="height" value="0.05" units="cm"/>
      <inkml:brushProperty name="color" value="#E71224"/>
    </inkml:brush>
  </inkml:definitions>
  <inkml:trace contextRef="#ctx0" brushRef="#br0">395 174 24575,'-16'1'0,"0"1"0,0 0 0,-21 7 0,-2 0 0,15-5 0,1 2 0,-1 0 0,1 1 0,1 2 0,0 0 0,-35 20 0,50-25 0,1-1 0,-1 0 0,0 0 0,0-1 0,0 0 0,0 0 0,-9 1 0,4-2-8,15-5 10,65-26-1126,197-79-3634,95-37 2455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3:57:47.028"/>
    </inkml:context>
    <inkml:brush xml:id="br0">
      <inkml:brushProperty name="width" value="0.05" units="cm"/>
      <inkml:brushProperty name="height" value="0.05" units="cm"/>
      <inkml:brushProperty name="color" value="#E71224"/>
    </inkml:brush>
  </inkml:definitions>
  <inkml:trace contextRef="#ctx0" brushRef="#br0">1 264 24575,'0'-5'0,"1"0"0,1 1 0,-1-1 0,0 1 0,1 0 0,0 0 0,0-1 0,0 1 0,1 0 0,-1 1 0,1-1 0,0 0 0,0 1 0,4-4 0,52-45 0,-58 51 0,26-18 0,1 2 0,1 1 0,30-13 0,-1 0 0,-46 23 0,0 0 0,0 1 0,0 1 0,1 0 0,0 1 0,15-3 0,-26 6 0,0-1 0,1 1 0,-1 0 0,1-1 0,-1 1 0,1 0 0,-1 1 0,0-1 0,1 0 0,-1 1 0,1-1 0,-1 1 0,0 0 0,1 0 0,-1 0 0,0 0 0,0 0 0,0 0 0,0 1 0,0-1 0,0 1 0,0-1 0,0 1 0,-1 0 0,1-1 0,0 1 0,-1 0 0,0 0 0,1 0 0,-1 1 0,0-1 0,0 0 0,0 0 0,-1 1 0,1-1 0,0 0 0,-1 1 0,1-1 0,-1 5 0,0-1 0,0-1 0,-1 0 0,1 1 0,-1-1 0,-1 0 0,1 0 0,-1 0 0,0 0 0,0 0 0,0 0 0,-4 5 0,-37 54 0,27-43 0,-53 81 0,-71 92 0,118-164 0,16-22 0,0 0 0,-1 0 0,0 0 0,-12 11 0,16-16 0,-15 10 0,29-28 0,9-3 0,1 1 0,0 0 0,1 2 0,1 0 0,0 1 0,47-19 0,-33 16 0,5-1 0,2 2 0,88-20 0,-95 27 0,108-20-1365,-125 24-5461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88A9FF-1657-48C9-8423-2B8DB00E072F}" type="datetimeFigureOut">
              <a:rPr lang="en-US" smtClean="0"/>
              <a:t>10/7/2022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Unit-2: Image Enhancement in Spatial Domain</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1B422E-CB49-4F45-B37A-B37AF2361191}" type="slidenum">
              <a:rPr lang="en-US" smtClean="0"/>
              <a:t>‹#›</a:t>
            </a:fld>
            <a:endParaRPr lang="en-US"/>
          </a:p>
        </p:txBody>
      </p:sp>
    </p:spTree>
    <p:extLst>
      <p:ext uri="{BB962C8B-B14F-4D97-AF65-F5344CB8AC3E}">
        <p14:creationId xmlns:p14="http://schemas.microsoft.com/office/powerpoint/2010/main" val="1237964007"/>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B422E-CB49-4F45-B37A-B37AF2361191}" type="slidenum">
              <a:rPr lang="en-US" smtClean="0"/>
              <a:t>1</a:t>
            </a:fld>
            <a:endParaRPr lang="en-US"/>
          </a:p>
        </p:txBody>
      </p:sp>
      <p:sp>
        <p:nvSpPr>
          <p:cNvPr id="5" name="Footer Placeholder 4"/>
          <p:cNvSpPr>
            <a:spLocks noGrp="1"/>
          </p:cNvSpPr>
          <p:nvPr>
            <p:ph type="ftr" sz="quarter" idx="11"/>
          </p:nvPr>
        </p:nvSpPr>
        <p:spPr/>
        <p:txBody>
          <a:bodyPr/>
          <a:lstStyle/>
          <a:p>
            <a:r>
              <a:rPr lang="en-US"/>
              <a:t>Unit-2: Image Enhancement in Spatial Domain</a:t>
            </a:r>
          </a:p>
        </p:txBody>
      </p:sp>
      <p:sp>
        <p:nvSpPr>
          <p:cNvPr id="6" name="Date Placeholder 5"/>
          <p:cNvSpPr>
            <a:spLocks noGrp="1"/>
          </p:cNvSpPr>
          <p:nvPr>
            <p:ph type="dt" idx="12"/>
          </p:nvPr>
        </p:nvSpPr>
        <p:spPr/>
        <p:txBody>
          <a:bodyPr/>
          <a:lstStyle/>
          <a:p>
            <a:fld id="{2268F9CB-1D2D-4CC8-AC33-70C11D33E14B}" type="datetime1">
              <a:rPr lang="en-US" smtClean="0"/>
              <a:t>10/7/2022</a:t>
            </a:fld>
            <a:endParaRPr lang="en-US"/>
          </a:p>
        </p:txBody>
      </p:sp>
      <p:sp>
        <p:nvSpPr>
          <p:cNvPr id="7" name="Header Placeholder 6"/>
          <p:cNvSpPr>
            <a:spLocks noGrp="1"/>
          </p:cNvSpPr>
          <p:nvPr>
            <p:ph type="hdr" sz="quarter" idx="13"/>
          </p:nvPr>
        </p:nvSpPr>
        <p:spPr/>
        <p:txBody>
          <a:bodyPr/>
          <a:lstStyle/>
          <a:p>
            <a:endParaRPr lang="en-US"/>
          </a:p>
        </p:txBody>
      </p:sp>
    </p:spTree>
    <p:extLst>
      <p:ext uri="{BB962C8B-B14F-4D97-AF65-F5344CB8AC3E}">
        <p14:creationId xmlns:p14="http://schemas.microsoft.com/office/powerpoint/2010/main" val="21956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0C2523-46C1-4763-8323-D50611096C62}" type="datetime1">
              <a:rPr lang="en-US" smtClean="0"/>
              <a:t>10/7/2022</a:t>
            </a:fld>
            <a:endParaRPr lang="en-US"/>
          </a:p>
        </p:txBody>
      </p:sp>
      <p:sp>
        <p:nvSpPr>
          <p:cNvPr id="5" name="Footer Placeholder 4"/>
          <p:cNvSpPr>
            <a:spLocks noGrp="1"/>
          </p:cNvSpPr>
          <p:nvPr>
            <p:ph type="ftr" sz="quarter" idx="11"/>
          </p:nvPr>
        </p:nvSpPr>
        <p:spPr/>
        <p:txBody>
          <a:bodyPr/>
          <a:lstStyle/>
          <a:p>
            <a:r>
              <a:rPr lang="en-US"/>
              <a:t>Unit-2: Image Enhancement in Spatial Domain </a:t>
            </a:r>
          </a:p>
        </p:txBody>
      </p:sp>
      <p:sp>
        <p:nvSpPr>
          <p:cNvPr id="6" name="Slide Number Placeholder 5"/>
          <p:cNvSpPr>
            <a:spLocks noGrp="1"/>
          </p:cNvSpPr>
          <p:nvPr>
            <p:ph type="sldNum" sz="quarter" idx="12"/>
          </p:nvPr>
        </p:nvSpPr>
        <p:spPr/>
        <p:txBody>
          <a:bodyPr/>
          <a:lstStyle/>
          <a:p>
            <a:fld id="{277DF73A-744A-48DE-ABBC-0E810D8855BB}"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DB9F99-478B-4CE1-9A64-42ACC7E47FB7}" type="datetime1">
              <a:rPr lang="en-US" smtClean="0"/>
              <a:t>10/7/2022</a:t>
            </a:fld>
            <a:endParaRPr lang="en-US"/>
          </a:p>
        </p:txBody>
      </p:sp>
      <p:sp>
        <p:nvSpPr>
          <p:cNvPr id="5" name="Footer Placeholder 4"/>
          <p:cNvSpPr>
            <a:spLocks noGrp="1"/>
          </p:cNvSpPr>
          <p:nvPr>
            <p:ph type="ftr" sz="quarter" idx="11"/>
          </p:nvPr>
        </p:nvSpPr>
        <p:spPr/>
        <p:txBody>
          <a:bodyPr/>
          <a:lstStyle/>
          <a:p>
            <a:r>
              <a:rPr lang="en-US"/>
              <a:t>Unit-2: Image Enhancement in Spatial Domain </a:t>
            </a:r>
          </a:p>
        </p:txBody>
      </p:sp>
      <p:sp>
        <p:nvSpPr>
          <p:cNvPr id="6" name="Slide Number Placeholder 5"/>
          <p:cNvSpPr>
            <a:spLocks noGrp="1"/>
          </p:cNvSpPr>
          <p:nvPr>
            <p:ph type="sldNum" sz="quarter" idx="12"/>
          </p:nvPr>
        </p:nvSpPr>
        <p:spPr/>
        <p:txBody>
          <a:bodyPr/>
          <a:lstStyle/>
          <a:p>
            <a:fld id="{277DF73A-744A-48DE-ABBC-0E810D8855B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7B1AC-68F4-4DE4-BEF5-AF0B2B6AFB89}" type="datetime1">
              <a:rPr lang="en-US" smtClean="0"/>
              <a:t>10/7/2022</a:t>
            </a:fld>
            <a:endParaRPr lang="en-US"/>
          </a:p>
        </p:txBody>
      </p:sp>
      <p:sp>
        <p:nvSpPr>
          <p:cNvPr id="5" name="Footer Placeholder 4"/>
          <p:cNvSpPr>
            <a:spLocks noGrp="1"/>
          </p:cNvSpPr>
          <p:nvPr>
            <p:ph type="ftr" sz="quarter" idx="11"/>
          </p:nvPr>
        </p:nvSpPr>
        <p:spPr/>
        <p:txBody>
          <a:bodyPr/>
          <a:lstStyle/>
          <a:p>
            <a:r>
              <a:rPr lang="en-US"/>
              <a:t>Unit-2: Image Enhancement in Spatial Domain </a:t>
            </a:r>
          </a:p>
        </p:txBody>
      </p:sp>
      <p:sp>
        <p:nvSpPr>
          <p:cNvPr id="6" name="Slide Number Placeholder 5"/>
          <p:cNvSpPr>
            <a:spLocks noGrp="1"/>
          </p:cNvSpPr>
          <p:nvPr>
            <p:ph type="sldNum" sz="quarter" idx="12"/>
          </p:nvPr>
        </p:nvSpPr>
        <p:spPr/>
        <p:txBody>
          <a:bodyPr/>
          <a:lstStyle/>
          <a:p>
            <a:fld id="{277DF73A-744A-48DE-ABBC-0E810D8855B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C45EBC-9913-4C55-AE5D-2A9CA8CFCDF4}" type="datetime1">
              <a:rPr lang="en-US" smtClean="0"/>
              <a:t>10/7/2022</a:t>
            </a:fld>
            <a:endParaRPr lang="en-US"/>
          </a:p>
        </p:txBody>
      </p:sp>
      <p:sp>
        <p:nvSpPr>
          <p:cNvPr id="5" name="Footer Placeholder 4"/>
          <p:cNvSpPr>
            <a:spLocks noGrp="1"/>
          </p:cNvSpPr>
          <p:nvPr>
            <p:ph type="ftr" sz="quarter" idx="11"/>
          </p:nvPr>
        </p:nvSpPr>
        <p:spPr/>
        <p:txBody>
          <a:bodyPr/>
          <a:lstStyle/>
          <a:p>
            <a:r>
              <a:rPr lang="en-US"/>
              <a:t>Unit-2: Image Enhancement in Spatial Domain </a:t>
            </a:r>
          </a:p>
        </p:txBody>
      </p:sp>
      <p:sp>
        <p:nvSpPr>
          <p:cNvPr id="6" name="Slide Number Placeholder 5"/>
          <p:cNvSpPr>
            <a:spLocks noGrp="1"/>
          </p:cNvSpPr>
          <p:nvPr>
            <p:ph type="sldNum" sz="quarter" idx="12"/>
          </p:nvPr>
        </p:nvSpPr>
        <p:spPr/>
        <p:txBody>
          <a:bodyPr/>
          <a:lstStyle/>
          <a:p>
            <a:fld id="{277DF73A-744A-48DE-ABBC-0E810D8855B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A7C968-198A-4BA3-8E5C-A65666815C49}" type="datetime1">
              <a:rPr lang="en-US" smtClean="0"/>
              <a:t>10/7/2022</a:t>
            </a:fld>
            <a:endParaRPr lang="en-US"/>
          </a:p>
        </p:txBody>
      </p:sp>
      <p:sp>
        <p:nvSpPr>
          <p:cNvPr id="5" name="Footer Placeholder 4"/>
          <p:cNvSpPr>
            <a:spLocks noGrp="1"/>
          </p:cNvSpPr>
          <p:nvPr>
            <p:ph type="ftr" sz="quarter" idx="11"/>
          </p:nvPr>
        </p:nvSpPr>
        <p:spPr/>
        <p:txBody>
          <a:bodyPr/>
          <a:lstStyle/>
          <a:p>
            <a:r>
              <a:rPr lang="en-US"/>
              <a:t>Unit-2: Image Enhancement in Spatial Domain </a:t>
            </a:r>
          </a:p>
        </p:txBody>
      </p:sp>
      <p:sp>
        <p:nvSpPr>
          <p:cNvPr id="6" name="Slide Number Placeholder 5"/>
          <p:cNvSpPr>
            <a:spLocks noGrp="1"/>
          </p:cNvSpPr>
          <p:nvPr>
            <p:ph type="sldNum" sz="quarter" idx="12"/>
          </p:nvPr>
        </p:nvSpPr>
        <p:spPr/>
        <p:txBody>
          <a:bodyPr/>
          <a:lstStyle/>
          <a:p>
            <a:fld id="{277DF73A-744A-48DE-ABBC-0E810D8855BB}"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31BF23-6AC4-4F97-A5CD-227D308ED143}" type="datetime1">
              <a:rPr lang="en-US" smtClean="0"/>
              <a:t>10/7/2022</a:t>
            </a:fld>
            <a:endParaRPr lang="en-US"/>
          </a:p>
        </p:txBody>
      </p:sp>
      <p:sp>
        <p:nvSpPr>
          <p:cNvPr id="6" name="Footer Placeholder 5"/>
          <p:cNvSpPr>
            <a:spLocks noGrp="1"/>
          </p:cNvSpPr>
          <p:nvPr>
            <p:ph type="ftr" sz="quarter" idx="11"/>
          </p:nvPr>
        </p:nvSpPr>
        <p:spPr/>
        <p:txBody>
          <a:bodyPr/>
          <a:lstStyle/>
          <a:p>
            <a:r>
              <a:rPr lang="en-US"/>
              <a:t>Unit-2: Image Enhancement in Spatial Domain </a:t>
            </a:r>
          </a:p>
        </p:txBody>
      </p:sp>
      <p:sp>
        <p:nvSpPr>
          <p:cNvPr id="7" name="Slide Number Placeholder 6"/>
          <p:cNvSpPr>
            <a:spLocks noGrp="1"/>
          </p:cNvSpPr>
          <p:nvPr>
            <p:ph type="sldNum" sz="quarter" idx="12"/>
          </p:nvPr>
        </p:nvSpPr>
        <p:spPr/>
        <p:txBody>
          <a:bodyPr/>
          <a:lstStyle/>
          <a:p>
            <a:fld id="{277DF73A-744A-48DE-ABBC-0E810D8855B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2FCCA0-9D60-4824-BC9E-BB922E64F7C8}" type="datetime1">
              <a:rPr lang="en-US" smtClean="0"/>
              <a:t>10/7/2022</a:t>
            </a:fld>
            <a:endParaRPr lang="en-US"/>
          </a:p>
        </p:txBody>
      </p:sp>
      <p:sp>
        <p:nvSpPr>
          <p:cNvPr id="8" name="Footer Placeholder 7"/>
          <p:cNvSpPr>
            <a:spLocks noGrp="1"/>
          </p:cNvSpPr>
          <p:nvPr>
            <p:ph type="ftr" sz="quarter" idx="11"/>
          </p:nvPr>
        </p:nvSpPr>
        <p:spPr/>
        <p:txBody>
          <a:bodyPr/>
          <a:lstStyle/>
          <a:p>
            <a:r>
              <a:rPr lang="en-US"/>
              <a:t>Unit-2: Image Enhancement in Spatial Domain </a:t>
            </a:r>
          </a:p>
        </p:txBody>
      </p:sp>
      <p:sp>
        <p:nvSpPr>
          <p:cNvPr id="9" name="Slide Number Placeholder 8"/>
          <p:cNvSpPr>
            <a:spLocks noGrp="1"/>
          </p:cNvSpPr>
          <p:nvPr>
            <p:ph type="sldNum" sz="quarter" idx="12"/>
          </p:nvPr>
        </p:nvSpPr>
        <p:spPr/>
        <p:txBody>
          <a:bodyPr/>
          <a:lstStyle/>
          <a:p>
            <a:fld id="{277DF73A-744A-48DE-ABBC-0E810D8855B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F5BCCD-82E7-4B8F-AEB0-647E1DEDB0C7}" type="datetime1">
              <a:rPr lang="en-US" smtClean="0"/>
              <a:t>10/7/2022</a:t>
            </a:fld>
            <a:endParaRPr lang="en-US"/>
          </a:p>
        </p:txBody>
      </p:sp>
      <p:sp>
        <p:nvSpPr>
          <p:cNvPr id="4" name="Footer Placeholder 3"/>
          <p:cNvSpPr>
            <a:spLocks noGrp="1"/>
          </p:cNvSpPr>
          <p:nvPr>
            <p:ph type="ftr" sz="quarter" idx="11"/>
          </p:nvPr>
        </p:nvSpPr>
        <p:spPr/>
        <p:txBody>
          <a:bodyPr/>
          <a:lstStyle/>
          <a:p>
            <a:r>
              <a:rPr lang="en-US"/>
              <a:t>Unit-2: Image Enhancement in Spatial Domain </a:t>
            </a:r>
          </a:p>
        </p:txBody>
      </p:sp>
      <p:sp>
        <p:nvSpPr>
          <p:cNvPr id="5" name="Slide Number Placeholder 4"/>
          <p:cNvSpPr>
            <a:spLocks noGrp="1"/>
          </p:cNvSpPr>
          <p:nvPr>
            <p:ph type="sldNum" sz="quarter" idx="12"/>
          </p:nvPr>
        </p:nvSpPr>
        <p:spPr/>
        <p:txBody>
          <a:bodyPr/>
          <a:lstStyle/>
          <a:p>
            <a:fld id="{277DF73A-744A-48DE-ABBC-0E810D8855B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61AAA6-7E7D-4281-9E2D-F96E87A20172}" type="datetime1">
              <a:rPr lang="en-US" smtClean="0"/>
              <a:t>10/7/2022</a:t>
            </a:fld>
            <a:endParaRPr lang="en-US"/>
          </a:p>
        </p:txBody>
      </p:sp>
      <p:sp>
        <p:nvSpPr>
          <p:cNvPr id="3" name="Footer Placeholder 2"/>
          <p:cNvSpPr>
            <a:spLocks noGrp="1"/>
          </p:cNvSpPr>
          <p:nvPr>
            <p:ph type="ftr" sz="quarter" idx="11"/>
          </p:nvPr>
        </p:nvSpPr>
        <p:spPr/>
        <p:txBody>
          <a:bodyPr/>
          <a:lstStyle/>
          <a:p>
            <a:r>
              <a:rPr lang="en-US"/>
              <a:t>Unit-2: Image Enhancement in Spatial Domain </a:t>
            </a:r>
          </a:p>
        </p:txBody>
      </p:sp>
      <p:sp>
        <p:nvSpPr>
          <p:cNvPr id="4" name="Slide Number Placeholder 3"/>
          <p:cNvSpPr>
            <a:spLocks noGrp="1"/>
          </p:cNvSpPr>
          <p:nvPr>
            <p:ph type="sldNum" sz="quarter" idx="12"/>
          </p:nvPr>
        </p:nvSpPr>
        <p:spPr/>
        <p:txBody>
          <a:bodyPr/>
          <a:lstStyle/>
          <a:p>
            <a:fld id="{277DF73A-744A-48DE-ABBC-0E810D8855B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C84B66-E696-44F4-9FB8-8C5E5E633602}" type="datetime1">
              <a:rPr lang="en-US" smtClean="0"/>
              <a:t>10/7/2022</a:t>
            </a:fld>
            <a:endParaRPr lang="en-US"/>
          </a:p>
        </p:txBody>
      </p:sp>
      <p:sp>
        <p:nvSpPr>
          <p:cNvPr id="6" name="Footer Placeholder 5"/>
          <p:cNvSpPr>
            <a:spLocks noGrp="1"/>
          </p:cNvSpPr>
          <p:nvPr>
            <p:ph type="ftr" sz="quarter" idx="11"/>
          </p:nvPr>
        </p:nvSpPr>
        <p:spPr/>
        <p:txBody>
          <a:bodyPr/>
          <a:lstStyle/>
          <a:p>
            <a:r>
              <a:rPr lang="en-US"/>
              <a:t>Unit-2: Image Enhancement in Spatial Domain </a:t>
            </a:r>
          </a:p>
        </p:txBody>
      </p:sp>
      <p:sp>
        <p:nvSpPr>
          <p:cNvPr id="7" name="Slide Number Placeholder 6"/>
          <p:cNvSpPr>
            <a:spLocks noGrp="1"/>
          </p:cNvSpPr>
          <p:nvPr>
            <p:ph type="sldNum" sz="quarter" idx="12"/>
          </p:nvPr>
        </p:nvSpPr>
        <p:spPr/>
        <p:txBody>
          <a:bodyPr/>
          <a:lstStyle/>
          <a:p>
            <a:fld id="{277DF73A-744A-48DE-ABBC-0E810D8855BB}"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D04802-7D05-4CAE-B365-34DBA02539D4}" type="datetime1">
              <a:rPr lang="en-US" smtClean="0"/>
              <a:t>10/7/2022</a:t>
            </a:fld>
            <a:endParaRPr lang="en-US"/>
          </a:p>
        </p:txBody>
      </p:sp>
      <p:sp>
        <p:nvSpPr>
          <p:cNvPr id="6" name="Footer Placeholder 5"/>
          <p:cNvSpPr>
            <a:spLocks noGrp="1"/>
          </p:cNvSpPr>
          <p:nvPr>
            <p:ph type="ftr" sz="quarter" idx="11"/>
          </p:nvPr>
        </p:nvSpPr>
        <p:spPr/>
        <p:txBody>
          <a:bodyPr/>
          <a:lstStyle/>
          <a:p>
            <a:r>
              <a:rPr lang="en-US"/>
              <a:t>Unit-2: Image Enhancement in Spatial Domain </a:t>
            </a:r>
          </a:p>
        </p:txBody>
      </p:sp>
      <p:sp>
        <p:nvSpPr>
          <p:cNvPr id="7" name="Slide Number Placeholder 6"/>
          <p:cNvSpPr>
            <a:spLocks noGrp="1"/>
          </p:cNvSpPr>
          <p:nvPr>
            <p:ph type="sldNum" sz="quarter" idx="12"/>
          </p:nvPr>
        </p:nvSpPr>
        <p:spPr/>
        <p:txBody>
          <a:bodyPr/>
          <a:lstStyle/>
          <a:p>
            <a:fld id="{277DF73A-744A-48DE-ABBC-0E810D8855B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96EA1C70-2D00-4A45-8259-DB8FB5D3D1AC}" type="datetime1">
              <a:rPr lang="en-US" smtClean="0"/>
              <a:t>10/7/2022</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a:t>Unit-2: Image Enhancement in Spatial Domain </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77DF73A-744A-48DE-ABBC-0E810D8855B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2.bin"/><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6.wmf"/></Relationships>
</file>

<file path=ppt/slides/_rels/slide11.xml.rels><?xml version="1.0" encoding="UTF-8" standalone="yes"?>
<Relationships xmlns="http://schemas.openxmlformats.org/package/2006/relationships"><Relationship Id="rId8" Type="http://schemas.openxmlformats.org/officeDocument/2006/relationships/image" Target="../media/image19.wmf"/><Relationship Id="rId7" Type="http://schemas.openxmlformats.org/officeDocument/2006/relationships/oleObject" Target="../embeddings/oleObject5.bin"/><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8.wmf"/><Relationship Id="rId5" Type="http://schemas.openxmlformats.org/officeDocument/2006/relationships/oleObject" Target="../embeddings/oleObject4.bin"/><Relationship Id="rId10" Type="http://schemas.openxmlformats.org/officeDocument/2006/relationships/image" Target="../media/image20.wmf"/><Relationship Id="rId4" Type="http://schemas.openxmlformats.org/officeDocument/2006/relationships/image" Target="../media/image410.png"/><Relationship Id="rId9"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8" Type="http://schemas.openxmlformats.org/officeDocument/2006/relationships/image" Target="../media/image22.wmf"/><Relationship Id="rId7" Type="http://schemas.openxmlformats.org/officeDocument/2006/relationships/oleObject" Target="../embeddings/oleObject8.bin"/><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1.wmf"/><Relationship Id="rId5" Type="http://schemas.openxmlformats.org/officeDocument/2006/relationships/oleObject" Target="../embeddings/oleObject7.bin"/><Relationship Id="rId10" Type="http://schemas.openxmlformats.org/officeDocument/2006/relationships/image" Target="../media/image23.wmf"/><Relationship Id="rId4" Type="http://schemas.openxmlformats.org/officeDocument/2006/relationships/image" Target="../media/image500.png"/><Relationship Id="rId9"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customXml" Target="../ink/ink2.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wmf"/></Relationships>
</file>

<file path=ppt/slides/_rels/slide20.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15.bin"/><Relationship Id="rId18" Type="http://schemas.openxmlformats.org/officeDocument/2006/relationships/image" Target="../media/image36.wmf"/><Relationship Id="rId26" Type="http://schemas.openxmlformats.org/officeDocument/2006/relationships/image" Target="../media/image28.png"/><Relationship Id="rId3" Type="http://schemas.openxmlformats.org/officeDocument/2006/relationships/oleObject" Target="../embeddings/oleObject10.bin"/><Relationship Id="rId21" Type="http://schemas.openxmlformats.org/officeDocument/2006/relationships/oleObject" Target="../embeddings/oleObject19.bin"/><Relationship Id="rId7" Type="http://schemas.openxmlformats.org/officeDocument/2006/relationships/oleObject" Target="../embeddings/oleObject12.bin"/><Relationship Id="rId12" Type="http://schemas.openxmlformats.org/officeDocument/2006/relationships/image" Target="../media/image33.wmf"/><Relationship Id="rId17" Type="http://schemas.openxmlformats.org/officeDocument/2006/relationships/oleObject" Target="../embeddings/oleObject17.bin"/><Relationship Id="rId25" Type="http://schemas.openxmlformats.org/officeDocument/2006/relationships/image" Target="../media/image27.png"/><Relationship Id="rId2" Type="http://schemas.openxmlformats.org/officeDocument/2006/relationships/image" Target="../media/image3.png"/><Relationship Id="rId16" Type="http://schemas.openxmlformats.org/officeDocument/2006/relationships/image" Target="../media/image35.wmf"/><Relationship Id="rId20" Type="http://schemas.openxmlformats.org/officeDocument/2006/relationships/image" Target="../media/image37.wmf"/><Relationship Id="rId1" Type="http://schemas.openxmlformats.org/officeDocument/2006/relationships/slideLayout" Target="../slideLayouts/slideLayout6.xml"/><Relationship Id="rId6" Type="http://schemas.openxmlformats.org/officeDocument/2006/relationships/image" Target="../media/image30.wmf"/><Relationship Id="rId11" Type="http://schemas.openxmlformats.org/officeDocument/2006/relationships/oleObject" Target="../embeddings/oleObject14.bin"/><Relationship Id="rId24" Type="http://schemas.openxmlformats.org/officeDocument/2006/relationships/image" Target="../media/image39.wmf"/><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oleObject" Target="../embeddings/oleObject20.bin"/><Relationship Id="rId10" Type="http://schemas.openxmlformats.org/officeDocument/2006/relationships/image" Target="../media/image32.wmf"/><Relationship Id="rId19" Type="http://schemas.openxmlformats.org/officeDocument/2006/relationships/oleObject" Target="../embeddings/oleObject18.bin"/><Relationship Id="rId4" Type="http://schemas.openxmlformats.org/officeDocument/2006/relationships/image" Target="../media/image29.wmf"/><Relationship Id="rId9" Type="http://schemas.openxmlformats.org/officeDocument/2006/relationships/oleObject" Target="../embeddings/oleObject13.bin"/><Relationship Id="rId14" Type="http://schemas.openxmlformats.org/officeDocument/2006/relationships/image" Target="../media/image34.wmf"/><Relationship Id="rId22" Type="http://schemas.openxmlformats.org/officeDocument/2006/relationships/image" Target="../media/image38.wmf"/></Relationships>
</file>

<file path=ppt/slides/_rels/slide2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2.wmf"/></Relationships>
</file>

<file path=ppt/slides/_rels/slide22.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26.bin"/><Relationship Id="rId18" Type="http://schemas.openxmlformats.org/officeDocument/2006/relationships/image" Target="../media/image37.wmf"/><Relationship Id="rId3" Type="http://schemas.openxmlformats.org/officeDocument/2006/relationships/oleObject" Target="../embeddings/oleObject21.bin"/><Relationship Id="rId21" Type="http://schemas.openxmlformats.org/officeDocument/2006/relationships/oleObject" Target="../embeddings/oleObject30.bin"/><Relationship Id="rId7" Type="http://schemas.openxmlformats.org/officeDocument/2006/relationships/oleObject" Target="../embeddings/oleObject23.bin"/><Relationship Id="rId12" Type="http://schemas.openxmlformats.org/officeDocument/2006/relationships/image" Target="../media/image34.wmf"/><Relationship Id="rId17" Type="http://schemas.openxmlformats.org/officeDocument/2006/relationships/oleObject" Target="../embeddings/oleObject28.bin"/><Relationship Id="rId2" Type="http://schemas.openxmlformats.org/officeDocument/2006/relationships/image" Target="../media/image3.png"/><Relationship Id="rId16" Type="http://schemas.openxmlformats.org/officeDocument/2006/relationships/image" Target="../media/image36.wmf"/><Relationship Id="rId20" Type="http://schemas.openxmlformats.org/officeDocument/2006/relationships/image" Target="../media/image38.wmf"/><Relationship Id="rId1" Type="http://schemas.openxmlformats.org/officeDocument/2006/relationships/slideLayout" Target="../slideLayouts/slideLayout6.xml"/><Relationship Id="rId6" Type="http://schemas.openxmlformats.org/officeDocument/2006/relationships/image" Target="../media/image30.wmf"/><Relationship Id="rId11" Type="http://schemas.openxmlformats.org/officeDocument/2006/relationships/oleObject" Target="../embeddings/oleObject25.bin"/><Relationship Id="rId24" Type="http://schemas.openxmlformats.org/officeDocument/2006/relationships/image" Target="../media/image31.wmf"/><Relationship Id="rId5" Type="http://schemas.openxmlformats.org/officeDocument/2006/relationships/oleObject" Target="../embeddings/oleObject22.bin"/><Relationship Id="rId15" Type="http://schemas.openxmlformats.org/officeDocument/2006/relationships/oleObject" Target="../embeddings/oleObject27.bin"/><Relationship Id="rId23" Type="http://schemas.openxmlformats.org/officeDocument/2006/relationships/oleObject" Target="../embeddings/oleObject31.bin"/><Relationship Id="rId10" Type="http://schemas.openxmlformats.org/officeDocument/2006/relationships/image" Target="../media/image33.wmf"/><Relationship Id="rId19" Type="http://schemas.openxmlformats.org/officeDocument/2006/relationships/oleObject" Target="../embeddings/oleObject29.bin"/><Relationship Id="rId4" Type="http://schemas.openxmlformats.org/officeDocument/2006/relationships/image" Target="../media/image29.wmf"/><Relationship Id="rId9" Type="http://schemas.openxmlformats.org/officeDocument/2006/relationships/oleObject" Target="../embeddings/oleObject24.bin"/><Relationship Id="rId14" Type="http://schemas.openxmlformats.org/officeDocument/2006/relationships/image" Target="../media/image35.wmf"/><Relationship Id="rId22" Type="http://schemas.openxmlformats.org/officeDocument/2006/relationships/image" Target="../media/image39.wmf"/></Relationships>
</file>

<file path=ppt/slides/_rels/slide23.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1.wmf"/><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oleObject" Target="../embeddings/oleObject33.bin"/><Relationship Id="rId5" Type="http://schemas.openxmlformats.org/officeDocument/2006/relationships/image" Target="../media/image29.wmf"/><Relationship Id="rId4" Type="http://schemas.openxmlformats.org/officeDocument/2006/relationships/oleObject" Target="../embeddings/oleObject32.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2.wmf"/></Relationships>
</file>

<file path=ppt/slides/_rels/slide2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7.wmf"/></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9.wmf"/></Relationships>
</file>

<file path=ppt/slides/_rels/slide2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48.wmf"/><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5.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38.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50.wmf"/><Relationship Id="rId5" Type="http://schemas.openxmlformats.org/officeDocument/2006/relationships/oleObject" Target="../embeddings/oleObject41.bin"/><Relationship Id="rId4" Type="http://schemas.openxmlformats.org/officeDocument/2006/relationships/image" Target="../media/image49.wmf"/></Relationships>
</file>

<file path=ppt/slides/_rels/slide32.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3.wmf"/></Relationships>
</file>

<file path=ppt/slides/_rels/slide37.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5.wmf"/></Relationships>
</file>

<file path=ppt/slides/_rels/slide38.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7.wmf"/></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9.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9.wmf"/></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62.wmf"/><Relationship Id="rId5" Type="http://schemas.openxmlformats.org/officeDocument/2006/relationships/oleObject" Target="../embeddings/oleObject44.bin"/><Relationship Id="rId4" Type="http://schemas.openxmlformats.org/officeDocument/2006/relationships/image" Target="../media/image61.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8" Type="http://schemas.openxmlformats.org/officeDocument/2006/relationships/image" Target="../media/image66.wmf"/><Relationship Id="rId7" Type="http://schemas.openxmlformats.org/officeDocument/2006/relationships/oleObject" Target="../embeddings/oleObject46.bin"/><Relationship Id="rId12" Type="http://schemas.openxmlformats.org/officeDocument/2006/relationships/image" Target="../media/image68.wmf"/><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65.w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67.wmf"/><Relationship Id="rId4" Type="http://schemas.openxmlformats.org/officeDocument/2006/relationships/image" Target="../media/image320.png"/><Relationship Id="rId9" Type="http://schemas.openxmlformats.org/officeDocument/2006/relationships/oleObject" Target="../embeddings/oleObject47.bin"/></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70.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71.wmf"/></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7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7.wmf"/><Relationship Id="rId5" Type="http://schemas.openxmlformats.org/officeDocument/2006/relationships/oleObject" Target="../embeddings/oleObject51.bin"/><Relationship Id="rId4" Type="http://schemas.openxmlformats.org/officeDocument/2006/relationships/image" Target="../media/image76.wmf"/></Relationships>
</file>

<file path=ppt/slides/_rels/slide51.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8.wmf"/><Relationship Id="rId5" Type="http://schemas.openxmlformats.org/officeDocument/2006/relationships/oleObject" Target="../embeddings/oleObject53.bin"/><Relationship Id="rId4" Type="http://schemas.openxmlformats.org/officeDocument/2006/relationships/image" Target="../media/image77.wmf"/></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83.wm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2.wmf"/></Relationships>
</file>

<file path=ppt/slides/_rels/slide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81199"/>
          </a:xfrm>
        </p:spPr>
        <p:txBody>
          <a:bodyPr>
            <a:normAutofit/>
          </a:bodyPr>
          <a:lstStyle/>
          <a:p>
            <a:r>
              <a:rPr lang="en-US" sz="4000" b="1" dirty="0">
                <a:solidFill>
                  <a:srgbClr val="1338AD"/>
                </a:solidFill>
                <a:latin typeface="+mn-lt"/>
              </a:rPr>
              <a:t>    </a:t>
            </a:r>
            <a:r>
              <a:rPr lang="en-US" sz="3600" b="1" dirty="0">
                <a:solidFill>
                  <a:srgbClr val="1338AD"/>
                </a:solidFill>
                <a:latin typeface="+mn-lt"/>
              </a:rPr>
              <a:t>Digital Image Processing</a:t>
            </a:r>
          </a:p>
        </p:txBody>
      </p:sp>
      <p:sp>
        <p:nvSpPr>
          <p:cNvPr id="3" name="Subtitle 2"/>
          <p:cNvSpPr>
            <a:spLocks noGrp="1"/>
          </p:cNvSpPr>
          <p:nvPr>
            <p:ph type="subTitle" idx="1"/>
          </p:nvPr>
        </p:nvSpPr>
        <p:spPr>
          <a:xfrm>
            <a:off x="533400" y="3581400"/>
            <a:ext cx="8001000" cy="2590800"/>
          </a:xfrm>
        </p:spPr>
        <p:txBody>
          <a:bodyPr>
            <a:normAutofit fontScale="92500" lnSpcReduction="10000"/>
          </a:bodyPr>
          <a:lstStyle/>
          <a:p>
            <a:r>
              <a:rPr lang="en-US" sz="2800" dirty="0">
                <a:solidFill>
                  <a:schemeClr val="tx1"/>
                </a:solidFill>
              </a:rPr>
              <a:t>  </a:t>
            </a:r>
            <a:r>
              <a:rPr lang="en-US" sz="3200" b="1" dirty="0">
                <a:solidFill>
                  <a:schemeClr val="tx1"/>
                </a:solidFill>
                <a:latin typeface="Franklin Gothic Book" pitchFamily="34" charset="0"/>
              </a:rPr>
              <a:t>Unit-2: Image Enhancement in Spatial Domain</a:t>
            </a:r>
          </a:p>
          <a:p>
            <a:r>
              <a:rPr lang="en-US" sz="2800" dirty="0">
                <a:solidFill>
                  <a:srgbClr val="E83855"/>
                </a:solidFill>
              </a:rPr>
              <a:t>			          </a:t>
            </a:r>
            <a:endParaRPr lang="en-US" b="1" dirty="0">
              <a:solidFill>
                <a:srgbClr val="E83855"/>
              </a:solidFill>
            </a:endParaRPr>
          </a:p>
          <a:p>
            <a:r>
              <a:rPr lang="en-US" b="1" dirty="0">
                <a:solidFill>
                  <a:srgbClr val="E83855"/>
                </a:solidFill>
              </a:rPr>
              <a:t>	                   </a:t>
            </a:r>
            <a:r>
              <a:rPr lang="en-US" sz="2800" b="1" dirty="0">
                <a:solidFill>
                  <a:srgbClr val="D12705"/>
                </a:solidFill>
              </a:rPr>
              <a:t>Dr. Piyush Joshi</a:t>
            </a:r>
          </a:p>
          <a:p>
            <a:endParaRPr lang="en-US" sz="2000" b="1" dirty="0">
              <a:solidFill>
                <a:srgbClr val="D12705"/>
              </a:solidFill>
            </a:endParaRPr>
          </a:p>
          <a:p>
            <a:r>
              <a:rPr lang="en-US" sz="2000" b="1" dirty="0">
                <a:solidFill>
                  <a:srgbClr val="0070C0"/>
                </a:solidFill>
              </a:rPr>
              <a:t>           	</a:t>
            </a:r>
            <a:r>
              <a:rPr lang="en-US" b="1" dirty="0">
                <a:solidFill>
                  <a:srgbClr val="0070C0"/>
                </a:solidFill>
              </a:rPr>
              <a:t>    Indian Institute of Information Technology</a:t>
            </a:r>
          </a:p>
          <a:p>
            <a:r>
              <a:rPr lang="en-US" b="1" dirty="0">
                <a:solidFill>
                  <a:srgbClr val="0070C0"/>
                </a:solidFill>
              </a:rPr>
              <a:t>                     	       Sri City, Andhra Pradesh</a:t>
            </a:r>
          </a:p>
          <a:p>
            <a:endParaRPr lang="en-US" sz="2000" dirty="0">
              <a:solidFill>
                <a:srgbClr val="0070C0"/>
              </a:solidFill>
            </a:endParaRPr>
          </a:p>
          <a:p>
            <a:endParaRPr lang="en-US" sz="2000" dirty="0">
              <a:solidFill>
                <a:srgbClr val="0070C0"/>
              </a:solidFill>
            </a:endParaRPr>
          </a:p>
          <a:p>
            <a:endParaRPr lang="en-US" dirty="0">
              <a:solidFill>
                <a:schemeClr val="tx2">
                  <a:lumMod val="60000"/>
                  <a:lumOff val="40000"/>
                </a:schemeClr>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533400"/>
            <a:ext cx="1371600" cy="1371600"/>
          </a:xfrm>
          <a:prstGeom prst="rect">
            <a:avLst/>
          </a:prstGeom>
        </p:spPr>
      </p:pic>
    </p:spTree>
    <p:extLst>
      <p:ext uri="{BB962C8B-B14F-4D97-AF65-F5344CB8AC3E}">
        <p14:creationId xmlns:p14="http://schemas.microsoft.com/office/powerpoint/2010/main" val="284496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954107"/>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(Histogram Specification)</a:t>
            </a:r>
          </a:p>
          <a:p>
            <a:r>
              <a:rPr lang="en-US" sz="2800" dirty="0">
                <a:solidFill>
                  <a:srgbClr val="1338AD"/>
                </a:solidFill>
                <a:effectLst/>
              </a:rPr>
              <a:t>		</a:t>
            </a:r>
            <a:endParaRPr lang="en-US" sz="2800" dirty="0">
              <a:effectLst/>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694856353"/>
              </p:ext>
            </p:extLst>
          </p:nvPr>
        </p:nvGraphicFramePr>
        <p:xfrm>
          <a:off x="1484313" y="1905000"/>
          <a:ext cx="5297487" cy="2395385"/>
        </p:xfrm>
        <a:graphic>
          <a:graphicData uri="http://schemas.openxmlformats.org/presentationml/2006/ole">
            <mc:AlternateContent xmlns:mc="http://schemas.openxmlformats.org/markup-compatibility/2006">
              <mc:Choice xmlns:v="urn:schemas-microsoft-com:vml" Requires="v">
                <p:oleObj name="Equation" r:id="rId3" imgW="1752600" imgH="863600" progId="Equation.DSMT4">
                  <p:embed/>
                </p:oleObj>
              </mc:Choice>
              <mc:Fallback>
                <p:oleObj name="Equation" r:id="rId3" imgW="1752600" imgH="863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313" y="1905000"/>
                        <a:ext cx="5297487" cy="2395385"/>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43586236"/>
              </p:ext>
            </p:extLst>
          </p:nvPr>
        </p:nvGraphicFramePr>
        <p:xfrm>
          <a:off x="1600200" y="4038600"/>
          <a:ext cx="4103687" cy="732713"/>
        </p:xfrm>
        <a:graphic>
          <a:graphicData uri="http://schemas.openxmlformats.org/presentationml/2006/ole">
            <mc:AlternateContent xmlns:mc="http://schemas.openxmlformats.org/markup-compatibility/2006">
              <mc:Choice xmlns:v="urn:schemas-microsoft-com:vml" Requires="v">
                <p:oleObj name="Equation" r:id="rId5" imgW="1422400" imgH="254000" progId="Equation.DSMT4">
                  <p:embed/>
                </p:oleObj>
              </mc:Choice>
              <mc:Fallback>
                <p:oleObj name="Equation" r:id="rId5" imgW="14224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4038600"/>
                        <a:ext cx="4103687" cy="732713"/>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8" name="TextBox 7"/>
              <p:cNvSpPr txBox="1"/>
              <p:nvPr/>
            </p:nvSpPr>
            <p:spPr>
              <a:xfrm>
                <a:off x="685800" y="5410200"/>
                <a:ext cx="7965642" cy="1200329"/>
              </a:xfrm>
              <a:prstGeom prst="rect">
                <a:avLst/>
              </a:prstGeom>
              <a:noFill/>
            </p:spPr>
            <p:txBody>
              <a:bodyPr wrap="none" rtlCol="0">
                <a:spAutoFit/>
              </a:bodyPr>
              <a:lstStyle/>
              <a:p>
                <a:r>
                  <a:rPr lang="en-US" sz="2400" b="1" dirty="0"/>
                  <a:t>Note: </a:t>
                </a:r>
                <a14:m>
                  <m:oMath xmlns:m="http://schemas.openxmlformats.org/officeDocument/2006/math">
                    <m:r>
                      <a:rPr lang="en-US" sz="2400" b="1" i="1">
                        <a:latin typeface="Cambria Math"/>
                      </a:rPr>
                      <m:t>𝑻</m:t>
                    </m:r>
                    <m:r>
                      <a:rPr lang="en-US" sz="2400" b="1" i="1">
                        <a:latin typeface="Cambria Math"/>
                      </a:rPr>
                      <m:t>(</m:t>
                    </m:r>
                    <m:r>
                      <a:rPr lang="en-US" sz="2400" b="1" i="1">
                        <a:latin typeface="Cambria Math"/>
                      </a:rPr>
                      <m:t>𝒓</m:t>
                    </m:r>
                    <m:r>
                      <a:rPr lang="en-US" sz="2400" b="1" i="1">
                        <a:latin typeface="Cambria Math"/>
                      </a:rPr>
                      <m:t>)</m:t>
                    </m:r>
                  </m:oMath>
                </a14:m>
                <a:r>
                  <a:rPr lang="en-US" sz="2400" b="1" dirty="0"/>
                  <a:t> can be obtained once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a:rPr>
                          <m:t>𝒑</m:t>
                        </m:r>
                      </m:e>
                      <m:sub>
                        <m:r>
                          <a:rPr lang="en-US" sz="2400" b="1" i="1" smtClean="0">
                            <a:latin typeface="Cambria Math"/>
                          </a:rPr>
                          <m:t>𝒓</m:t>
                        </m:r>
                      </m:sub>
                    </m:sSub>
                    <m:r>
                      <a:rPr lang="en-US" sz="2400" b="1" i="1" smtClean="0">
                        <a:latin typeface="Cambria Math"/>
                      </a:rPr>
                      <m:t>(</m:t>
                    </m:r>
                    <m:r>
                      <a:rPr lang="en-US" sz="2400" b="1" i="1" smtClean="0">
                        <a:latin typeface="Cambria Math"/>
                      </a:rPr>
                      <m:t>𝒓</m:t>
                    </m:r>
                    <m:r>
                      <a:rPr lang="en-US" sz="2400" b="1" i="1" smtClean="0">
                        <a:latin typeface="Cambria Math"/>
                      </a:rPr>
                      <m:t>)</m:t>
                    </m:r>
                  </m:oMath>
                </a14:m>
                <a:r>
                  <a:rPr lang="en-US" sz="2400" b="1" dirty="0"/>
                  <a:t> has been </a:t>
                </a:r>
              </a:p>
              <a:p>
                <a:r>
                  <a:rPr lang="en-US" sz="2400" b="1" dirty="0"/>
                  <a:t>estimated from the input image. </a:t>
                </a:r>
                <a14:m>
                  <m:oMath xmlns:m="http://schemas.openxmlformats.org/officeDocument/2006/math">
                    <m:r>
                      <a:rPr lang="en-US" sz="2400" b="1" i="1" smtClean="0">
                        <a:latin typeface="Cambria Math"/>
                      </a:rPr>
                      <m:t>𝑮</m:t>
                    </m:r>
                    <m:r>
                      <a:rPr lang="en-US" sz="2400" b="1" i="1" smtClean="0">
                        <a:latin typeface="Cambria Math"/>
                      </a:rPr>
                      <m:t>(</m:t>
                    </m:r>
                    <m:r>
                      <a:rPr lang="en-US" sz="2400" b="1" i="1" smtClean="0">
                        <a:latin typeface="Cambria Math"/>
                      </a:rPr>
                      <m:t>𝒛</m:t>
                    </m:r>
                    <m:r>
                      <a:rPr lang="en-US" sz="2400" b="1" i="1" smtClean="0">
                        <a:latin typeface="Cambria Math"/>
                      </a:rPr>
                      <m:t>)</m:t>
                    </m:r>
                  </m:oMath>
                </a14:m>
                <a:r>
                  <a:rPr lang="en-US" sz="2400" b="1" dirty="0"/>
                  <a:t> can be obtained</a:t>
                </a:r>
              </a:p>
              <a:p>
                <a:r>
                  <a:rPr lang="en-US" sz="2400" b="1" dirty="0"/>
                  <a:t>since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𝒑</m:t>
                        </m:r>
                      </m:e>
                      <m:sub>
                        <m:r>
                          <a:rPr lang="en-US" sz="2400" b="1" i="1" smtClean="0">
                            <a:latin typeface="Cambria Math"/>
                          </a:rPr>
                          <m:t>𝒛</m:t>
                        </m:r>
                      </m:sub>
                    </m:sSub>
                    <m:r>
                      <a:rPr lang="en-US" sz="2400" b="1" i="1">
                        <a:latin typeface="Cambria Math"/>
                      </a:rPr>
                      <m:t>(</m:t>
                    </m:r>
                    <m:r>
                      <a:rPr lang="en-US" sz="2400" b="1" i="1" smtClean="0">
                        <a:latin typeface="Cambria Math"/>
                      </a:rPr>
                      <m:t>𝒛</m:t>
                    </m:r>
                    <m:r>
                      <a:rPr lang="en-US" sz="2400" b="1" i="1">
                        <a:latin typeface="Cambria Math"/>
                      </a:rPr>
                      <m:t>)</m:t>
                    </m:r>
                  </m:oMath>
                </a14:m>
                <a:r>
                  <a:rPr lang="en-US" sz="2400" b="1" dirty="0"/>
                  <a:t> is given.</a:t>
                </a:r>
              </a:p>
            </p:txBody>
          </p:sp>
        </mc:Choice>
        <mc:Fallback xmlns="">
          <p:sp>
            <p:nvSpPr>
              <p:cNvPr id="8" name="TextBox 7"/>
              <p:cNvSpPr txBox="1">
                <a:spLocks noRot="1" noChangeAspect="1" noMove="1" noResize="1" noEditPoints="1" noAdjustHandles="1" noChangeArrowheads="1" noChangeShapeType="1" noTextEdit="1"/>
              </p:cNvSpPr>
              <p:nvPr/>
            </p:nvSpPr>
            <p:spPr>
              <a:xfrm>
                <a:off x="685800" y="5410200"/>
                <a:ext cx="7965642" cy="1200329"/>
              </a:xfrm>
              <a:prstGeom prst="rect">
                <a:avLst/>
              </a:prstGeom>
              <a:blipFill rotWithShape="1">
                <a:blip r:embed="rId8"/>
                <a:stretch>
                  <a:fillRect l="-1225" t="-3571" r="-383" b="-11224"/>
                </a:stretch>
              </a:blipFill>
            </p:spPr>
            <p:txBody>
              <a:bodyPr/>
              <a:lstStyle/>
              <a:p>
                <a:r>
                  <a:rPr lang="en-US">
                    <a:noFill/>
                  </a:rPr>
                  <a:t> </a:t>
                </a:r>
              </a:p>
            </p:txBody>
          </p:sp>
        </mc:Fallback>
      </mc:AlternateContent>
      <p:sp>
        <p:nvSpPr>
          <p:cNvPr id="13" name="Slide Number Placeholder 12"/>
          <p:cNvSpPr>
            <a:spLocks noGrp="1"/>
          </p:cNvSpPr>
          <p:nvPr>
            <p:ph type="sldNum" sz="quarter" idx="12"/>
          </p:nvPr>
        </p:nvSpPr>
        <p:spPr/>
        <p:txBody>
          <a:bodyPr/>
          <a:lstStyle/>
          <a:p>
            <a:fld id="{277DF73A-744A-48DE-ABBC-0E810D8855BB}" type="slidenum">
              <a:rPr lang="en-US" smtClean="0"/>
              <a:t>10</a:t>
            </a:fld>
            <a:endParaRPr lang="en-US"/>
          </a:p>
        </p:txBody>
      </p:sp>
      <p:sp>
        <p:nvSpPr>
          <p:cNvPr id="14" name="Footer Placeholder 13"/>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262287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954107"/>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Procedure</a:t>
            </a:r>
          </a:p>
          <a:p>
            <a:r>
              <a:rPr lang="en-US" sz="2800" dirty="0">
                <a:solidFill>
                  <a:srgbClr val="1338AD"/>
                </a:solidFill>
                <a:effectLst/>
              </a:rPr>
              <a:t>		</a:t>
            </a:r>
            <a:endParaRPr lang="en-US" sz="2800" dirty="0">
              <a:effectLst/>
            </a:endParaRPr>
          </a:p>
        </p:txBody>
      </p:sp>
      <mc:AlternateContent xmlns:mc="http://schemas.openxmlformats.org/markup-compatibility/2006" xmlns:a14="http://schemas.microsoft.com/office/drawing/2010/main">
        <mc:Choice Requires="a14">
          <p:sp>
            <p:nvSpPr>
              <p:cNvPr id="6" name="Rectangle 4"/>
              <p:cNvSpPr txBox="1">
                <a:spLocks noRot="1" noChangeArrowheads="1"/>
              </p:cNvSpPr>
              <p:nvPr/>
            </p:nvSpPr>
            <p:spPr>
              <a:xfrm>
                <a:off x="504825" y="1978025"/>
                <a:ext cx="7953375" cy="4803775"/>
              </a:xfrm>
              <a:prstGeom prst="rect">
                <a:avLst/>
              </a:prstGeom>
              <a:noFill/>
              <a:ln/>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buFont typeface="Wingdings" pitchFamily="2" charset="2"/>
                  <a:buChar char="§"/>
                </a:pPr>
                <a:r>
                  <a:rPr lang="en-US" dirty="0"/>
                  <a:t>Obtain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𝑝</m:t>
                        </m:r>
                      </m:e>
                      <m:sub>
                        <m:r>
                          <a:rPr lang="en-US" b="0" i="1" smtClean="0">
                            <a:latin typeface="Cambria Math"/>
                          </a:rPr>
                          <m:t>𝑟</m:t>
                        </m:r>
                      </m:sub>
                    </m:sSub>
                    <m:r>
                      <a:rPr lang="en-US" b="0" i="1" smtClean="0">
                        <a:latin typeface="Cambria Math"/>
                      </a:rPr>
                      <m:t>(</m:t>
                    </m:r>
                    <m:r>
                      <a:rPr lang="en-US" b="0" i="1" smtClean="0">
                        <a:latin typeface="Cambria Math"/>
                      </a:rPr>
                      <m:t>𝑟</m:t>
                    </m:r>
                    <m:r>
                      <a:rPr lang="en-US" b="0" i="1" smtClean="0">
                        <a:latin typeface="Cambria Math"/>
                      </a:rPr>
                      <m:t>)</m:t>
                    </m:r>
                  </m:oMath>
                </a14:m>
                <a:r>
                  <a:rPr lang="en-US" dirty="0"/>
                  <a:t> from the input image and then obtain the values of </a:t>
                </a:r>
                <a14:m>
                  <m:oMath xmlns:m="http://schemas.openxmlformats.org/officeDocument/2006/math">
                    <m:r>
                      <a:rPr lang="en-US" b="0" i="1" smtClean="0">
                        <a:latin typeface="Cambria Math"/>
                      </a:rPr>
                      <m:t>𝑠</m:t>
                    </m:r>
                  </m:oMath>
                </a14:m>
                <a:r>
                  <a:rPr lang="en-US" dirty="0"/>
                  <a:t> </a:t>
                </a:r>
              </a:p>
              <a:p>
                <a:pPr marL="0" indent="0">
                  <a:buNone/>
                </a:pPr>
                <a:endParaRPr lang="en-US" dirty="0"/>
              </a:p>
              <a:p>
                <a:pPr>
                  <a:buFont typeface="Wingdings" pitchFamily="2" charset="2"/>
                  <a:buChar char="§"/>
                </a:pPr>
                <a:r>
                  <a:rPr lang="en-US" dirty="0"/>
                  <a:t>Use the specified PDF and obtain the transformation function </a:t>
                </a:r>
                <a14:m>
                  <m:oMath xmlns:m="http://schemas.openxmlformats.org/officeDocument/2006/math">
                    <m:r>
                      <a:rPr lang="en-US" b="0" i="1" smtClean="0">
                        <a:latin typeface="Cambria Math"/>
                      </a:rPr>
                      <m:t>𝐺</m:t>
                    </m:r>
                    <m:r>
                      <a:rPr lang="en-US" b="0" i="1" smtClean="0">
                        <a:latin typeface="Cambria Math"/>
                      </a:rPr>
                      <m:t>(</m:t>
                    </m:r>
                    <m:r>
                      <a:rPr lang="en-US" b="0" i="1" smtClean="0">
                        <a:latin typeface="Cambria Math"/>
                      </a:rPr>
                      <m:t>𝑧</m:t>
                    </m:r>
                    <m:r>
                      <a:rPr lang="en-US" b="0" i="1" smtClean="0">
                        <a:latin typeface="Cambria Math"/>
                      </a:rPr>
                      <m:t>)</m:t>
                    </m:r>
                  </m:oMath>
                </a14:m>
                <a:endParaRPr lang="en-US" dirty="0"/>
              </a:p>
              <a:p>
                <a:pPr>
                  <a:buFont typeface="Wingdings" pitchFamily="2" charset="2"/>
                  <a:buChar char="§"/>
                </a:pPr>
                <a:endParaRPr lang="en-US" dirty="0"/>
              </a:p>
              <a:p>
                <a:pPr marL="0" indent="0">
                  <a:buNone/>
                </a:pPr>
                <a:endParaRPr lang="en-US" dirty="0"/>
              </a:p>
              <a:p>
                <a:pPr>
                  <a:buFont typeface="Wingdings" pitchFamily="2" charset="2"/>
                  <a:buChar char="§"/>
                </a:pPr>
                <a:r>
                  <a:rPr lang="en-US" dirty="0"/>
                  <a:t>Mapping from </a:t>
                </a:r>
                <a14:m>
                  <m:oMath xmlns:m="http://schemas.openxmlformats.org/officeDocument/2006/math">
                    <m:r>
                      <a:rPr lang="en-US" b="0" i="1" smtClean="0">
                        <a:latin typeface="Cambria Math"/>
                      </a:rPr>
                      <m:t>𝑠</m:t>
                    </m:r>
                  </m:oMath>
                </a14:m>
                <a:r>
                  <a:rPr lang="en-US" dirty="0"/>
                  <a:t> to </a:t>
                </a:r>
                <a14:m>
                  <m:oMath xmlns:m="http://schemas.openxmlformats.org/officeDocument/2006/math">
                    <m:r>
                      <a:rPr lang="en-US" b="0" i="1" smtClean="0">
                        <a:latin typeface="Cambria Math"/>
                      </a:rPr>
                      <m:t>𝑧</m:t>
                    </m:r>
                  </m:oMath>
                </a14:m>
                <a:endParaRPr lang="en-US" dirty="0"/>
              </a:p>
            </p:txBody>
          </p:sp>
        </mc:Choice>
        <mc:Fallback xmlns="">
          <p:sp>
            <p:nvSpPr>
              <p:cNvPr id="6" name="Rectangle 4"/>
              <p:cNvSpPr txBox="1">
                <a:spLocks noRot="1" noChangeAspect="1" noMove="1" noResize="1" noEditPoints="1" noAdjustHandles="1" noChangeArrowheads="1" noChangeShapeType="1" noTextEdit="1"/>
              </p:cNvSpPr>
              <p:nvPr/>
            </p:nvSpPr>
            <p:spPr>
              <a:xfrm>
                <a:off x="504825" y="1978025"/>
                <a:ext cx="7953375" cy="4803775"/>
              </a:xfrm>
              <a:prstGeom prst="rect">
                <a:avLst/>
              </a:prstGeom>
              <a:blipFill rotWithShape="1">
                <a:blip r:embed="rId4"/>
                <a:stretch>
                  <a:fillRect l="-690" t="-887"/>
                </a:stretch>
              </a:blipFill>
              <a:ln/>
            </p:spPr>
            <p:txBody>
              <a:bodyPr/>
              <a:lstStyle/>
              <a:p>
                <a:r>
                  <a:rPr lang="en-US">
                    <a:noFill/>
                  </a:rPr>
                  <a:t> </a:t>
                </a:r>
              </a:p>
            </p:txBody>
          </p:sp>
        </mc:Fallback>
      </mc:AlternateContent>
      <p:graphicFrame>
        <p:nvGraphicFramePr>
          <p:cNvPr id="7" name="Object 6"/>
          <p:cNvGraphicFramePr>
            <a:graphicFrameLocks noChangeAspect="1"/>
          </p:cNvGraphicFramePr>
          <p:nvPr>
            <p:extLst>
              <p:ext uri="{D42A27DB-BD31-4B8C-83A1-F6EECF244321}">
                <p14:modId xmlns:p14="http://schemas.microsoft.com/office/powerpoint/2010/main" val="2967579311"/>
              </p:ext>
            </p:extLst>
          </p:nvPr>
        </p:nvGraphicFramePr>
        <p:xfrm>
          <a:off x="2506663" y="2514600"/>
          <a:ext cx="2903537" cy="717550"/>
        </p:xfrm>
        <a:graphic>
          <a:graphicData uri="http://schemas.openxmlformats.org/presentationml/2006/ole">
            <mc:AlternateContent xmlns:mc="http://schemas.openxmlformats.org/markup-compatibility/2006">
              <mc:Choice xmlns:v="urn:schemas-microsoft-com:vml" Requires="v">
                <p:oleObj name="Equation" r:id="rId5" imgW="1333500" imgH="330200" progId="Equation.DSMT4">
                  <p:embed/>
                </p:oleObj>
              </mc:Choice>
              <mc:Fallback>
                <p:oleObj name="Equation" r:id="rId5" imgW="1333500" imgH="330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6663" y="2514600"/>
                        <a:ext cx="290353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98067033"/>
              </p:ext>
            </p:extLst>
          </p:nvPr>
        </p:nvGraphicFramePr>
        <p:xfrm>
          <a:off x="2495550" y="4114800"/>
          <a:ext cx="3448050" cy="677863"/>
        </p:xfrm>
        <a:graphic>
          <a:graphicData uri="http://schemas.openxmlformats.org/presentationml/2006/ole">
            <mc:AlternateContent xmlns:mc="http://schemas.openxmlformats.org/markup-compatibility/2006">
              <mc:Choice xmlns:v="urn:schemas-microsoft-com:vml" Requires="v">
                <p:oleObj name="Equation" r:id="rId7" imgW="1676400" imgH="330200" progId="Equation.DSMT4">
                  <p:embed/>
                </p:oleObj>
              </mc:Choice>
              <mc:Fallback>
                <p:oleObj name="Equation" r:id="rId7" imgW="1676400" imgH="330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550" y="4114800"/>
                        <a:ext cx="3448050"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17967130"/>
              </p:ext>
            </p:extLst>
          </p:nvPr>
        </p:nvGraphicFramePr>
        <p:xfrm>
          <a:off x="2541587" y="5486400"/>
          <a:ext cx="1649413" cy="571500"/>
        </p:xfrm>
        <a:graphic>
          <a:graphicData uri="http://schemas.openxmlformats.org/presentationml/2006/ole">
            <mc:AlternateContent xmlns:mc="http://schemas.openxmlformats.org/markup-compatibility/2006">
              <mc:Choice xmlns:v="urn:schemas-microsoft-com:vml" Requires="v">
                <p:oleObj name="Equation" r:id="rId9" imgW="660400" imgH="228600" progId="Equation.DSMT4">
                  <p:embed/>
                </p:oleObj>
              </mc:Choice>
              <mc:Fallback>
                <p:oleObj name="Equation" r:id="rId9" imgW="6604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1587" y="5486400"/>
                        <a:ext cx="164941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Slide Number Placeholder 13"/>
          <p:cNvSpPr>
            <a:spLocks noGrp="1"/>
          </p:cNvSpPr>
          <p:nvPr>
            <p:ph type="sldNum" sz="quarter" idx="12"/>
          </p:nvPr>
        </p:nvSpPr>
        <p:spPr/>
        <p:txBody>
          <a:bodyPr/>
          <a:lstStyle/>
          <a:p>
            <a:fld id="{277DF73A-744A-48DE-ABBC-0E810D8855BB}" type="slidenum">
              <a:rPr lang="en-US" smtClean="0"/>
              <a:t>11</a:t>
            </a:fld>
            <a:endParaRPr lang="en-US"/>
          </a:p>
        </p:txBody>
      </p:sp>
      <p:sp>
        <p:nvSpPr>
          <p:cNvPr id="15" name="Footer Placeholder 14"/>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475495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1384995"/>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b="1" dirty="0">
                <a:solidFill>
                  <a:srgbClr val="7030A0"/>
                </a:solidFill>
              </a:rPr>
              <a:t>Discrete Case</a:t>
            </a:r>
          </a:p>
          <a:p>
            <a:endParaRPr lang="en-US" sz="2800" b="1" dirty="0">
              <a:solidFill>
                <a:schemeClr val="accent6">
                  <a:lumMod val="75000"/>
                </a:schemeClr>
              </a:solidFill>
              <a:effectLst>
                <a:outerShdw blurRad="38100" dist="38100" dir="2700000" algn="tl">
                  <a:srgbClr val="000000">
                    <a:alpha val="43137"/>
                  </a:srgbClr>
                </a:outerShdw>
              </a:effectLst>
            </a:endParaRPr>
          </a:p>
          <a:p>
            <a:r>
              <a:rPr lang="en-US" sz="2800" dirty="0">
                <a:solidFill>
                  <a:srgbClr val="1338AD"/>
                </a:solidFill>
                <a:effectLst/>
              </a:rPr>
              <a:t>		</a:t>
            </a:r>
            <a:endParaRPr lang="en-US" sz="2800" dirty="0">
              <a:effectLst/>
            </a:endParaRPr>
          </a:p>
        </p:txBody>
      </p:sp>
      <mc:AlternateContent xmlns:mc="http://schemas.openxmlformats.org/markup-compatibility/2006" xmlns:a14="http://schemas.microsoft.com/office/drawing/2010/main">
        <mc:Choice Requires="a14">
          <p:sp>
            <p:nvSpPr>
              <p:cNvPr id="5" name="Rectangle 3"/>
              <p:cNvSpPr txBox="1">
                <a:spLocks noRot="1" noChangeArrowheads="1"/>
              </p:cNvSpPr>
              <p:nvPr/>
            </p:nvSpPr>
            <p:spPr>
              <a:xfrm>
                <a:off x="504825" y="1825625"/>
                <a:ext cx="7953375" cy="4803775"/>
              </a:xfrm>
              <a:prstGeom prst="rect">
                <a:avLst/>
              </a:prstGeom>
              <a:noFill/>
              <a:ln/>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buFont typeface="Wingdings" pitchFamily="2" charset="2"/>
                  <a:buChar char="§"/>
                </a:pPr>
                <a:r>
                  <a:rPr lang="en-US" dirty="0"/>
                  <a:t>Obtain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𝑝</m:t>
                        </m:r>
                      </m:e>
                      <m:sub>
                        <m:r>
                          <a:rPr lang="en-US" b="0" i="1" smtClean="0">
                            <a:latin typeface="Cambria Math"/>
                          </a:rPr>
                          <m:t>𝑟</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𝑟</m:t>
                        </m:r>
                      </m:e>
                      <m:sub>
                        <m:r>
                          <a:rPr lang="en-US" b="0" i="1" smtClean="0">
                            <a:latin typeface="Cambria Math"/>
                          </a:rPr>
                          <m:t>𝑗</m:t>
                        </m:r>
                      </m:sub>
                    </m:sSub>
                    <m:r>
                      <a:rPr lang="en-US" b="0" i="1" smtClean="0">
                        <a:latin typeface="Cambria Math"/>
                      </a:rPr>
                      <m:t>)</m:t>
                    </m:r>
                  </m:oMath>
                </a14:m>
                <a:r>
                  <a:rPr lang="en-US" dirty="0"/>
                  <a:t> from the input image and then obtain the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𝑠</m:t>
                        </m:r>
                      </m:e>
                      <m:sub>
                        <m:r>
                          <a:rPr lang="en-US" b="0" i="1" smtClean="0">
                            <a:latin typeface="Cambria Math"/>
                          </a:rPr>
                          <m:t>𝑘</m:t>
                        </m:r>
                      </m:sub>
                    </m:sSub>
                  </m:oMath>
                </a14:m>
                <a:r>
                  <a:rPr lang="en-US" dirty="0"/>
                  <a:t>, round the value to the integer range </a:t>
                </a:r>
                <a14:m>
                  <m:oMath xmlns:m="http://schemas.openxmlformats.org/officeDocument/2006/math">
                    <m:r>
                      <a:rPr lang="en-US" b="0" i="1" smtClean="0">
                        <a:latin typeface="Cambria Math"/>
                      </a:rPr>
                      <m:t>[0 </m:t>
                    </m:r>
                    <m:r>
                      <a:rPr lang="en-US" b="0" i="1" smtClean="0">
                        <a:latin typeface="Cambria Math"/>
                      </a:rPr>
                      <m:t>𝐿</m:t>
                    </m:r>
                    <m:r>
                      <a:rPr lang="en-US" b="0" i="1" smtClean="0">
                        <a:latin typeface="Cambria Math"/>
                      </a:rPr>
                      <m:t>−1]</m:t>
                    </m:r>
                  </m:oMath>
                </a14:m>
                <a:r>
                  <a:rPr lang="en-US" dirty="0"/>
                  <a:t>. </a:t>
                </a:r>
              </a:p>
              <a:p>
                <a:pPr>
                  <a:buFont typeface="Wingdings" pitchFamily="2" charset="2"/>
                  <a:buChar char="§"/>
                </a:pPr>
                <a:endParaRPr lang="en-US" dirty="0"/>
              </a:p>
              <a:p>
                <a:pPr>
                  <a:buFont typeface="Wingdings" pitchFamily="2" charset="2"/>
                  <a:buChar char="§"/>
                </a:pPr>
                <a:endParaRPr lang="en-US" dirty="0"/>
              </a:p>
              <a:p>
                <a:pPr>
                  <a:buFont typeface="Wingdings" pitchFamily="2" charset="2"/>
                  <a:buChar char="§"/>
                </a:pPr>
                <a:r>
                  <a:rPr lang="en-US" dirty="0"/>
                  <a:t>Use the specified PDF and obtain the transformation function </a:t>
                </a:r>
                <a14:m>
                  <m:oMath xmlns:m="http://schemas.openxmlformats.org/officeDocument/2006/math">
                    <m:r>
                      <a:rPr lang="en-US" b="0" i="1" smtClean="0">
                        <a:latin typeface="Cambria Math"/>
                      </a:rPr>
                      <m:t>𝐺</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𝑧</m:t>
                        </m:r>
                      </m:e>
                      <m:sub>
                        <m:r>
                          <a:rPr lang="en-US" b="0" i="1" smtClean="0">
                            <a:latin typeface="Cambria Math"/>
                          </a:rPr>
                          <m:t>𝑞</m:t>
                        </m:r>
                      </m:sub>
                    </m:sSub>
                    <m:r>
                      <a:rPr lang="en-US" b="0" i="1" smtClean="0">
                        <a:latin typeface="Cambria Math"/>
                      </a:rPr>
                      <m:t>)</m:t>
                    </m:r>
                  </m:oMath>
                </a14:m>
                <a:r>
                  <a:rPr lang="en-US" dirty="0"/>
                  <a:t>, round the value to the integer range </a:t>
                </a:r>
                <a14:m>
                  <m:oMath xmlns:m="http://schemas.openxmlformats.org/officeDocument/2006/math">
                    <m:r>
                      <a:rPr lang="en-US" i="1">
                        <a:latin typeface="Cambria Math"/>
                      </a:rPr>
                      <m:t>[0 </m:t>
                    </m:r>
                    <m:r>
                      <a:rPr lang="en-US" i="1">
                        <a:latin typeface="Cambria Math"/>
                      </a:rPr>
                      <m:t>𝐿</m:t>
                    </m:r>
                    <m:r>
                      <a:rPr lang="en-US" i="1">
                        <a:latin typeface="Cambria Math"/>
                      </a:rPr>
                      <m:t>−1]</m:t>
                    </m:r>
                  </m:oMath>
                </a14:m>
                <a:r>
                  <a:rPr lang="en-US" dirty="0"/>
                  <a:t>. </a:t>
                </a:r>
              </a:p>
              <a:p>
                <a:pPr>
                  <a:buFont typeface="Wingdings" pitchFamily="2" charset="2"/>
                  <a:buChar char="§"/>
                </a:pPr>
                <a:endParaRPr lang="en-US" dirty="0"/>
              </a:p>
              <a:p>
                <a:pPr>
                  <a:buFont typeface="Wingdings" pitchFamily="2" charset="2"/>
                  <a:buChar char="§"/>
                </a:pPr>
                <a:r>
                  <a:rPr lang="en-US" dirty="0"/>
                  <a:t>Mapping from </a:t>
                </a:r>
                <a14:m>
                  <m:oMath xmlns:m="http://schemas.openxmlformats.org/officeDocument/2006/math">
                    <m:sSub>
                      <m:sSubPr>
                        <m:ctrlPr>
                          <a:rPr lang="en-US" i="1">
                            <a:latin typeface="Cambria Math" panose="02040503050406030204" pitchFamily="18" charset="0"/>
                          </a:rPr>
                        </m:ctrlPr>
                      </m:sSubPr>
                      <m:e>
                        <m:r>
                          <a:rPr lang="en-US" i="1">
                            <a:latin typeface="Cambria Math"/>
                          </a:rPr>
                          <m:t>𝑠</m:t>
                        </m:r>
                      </m:e>
                      <m:sub>
                        <m:r>
                          <a:rPr lang="en-US" i="1">
                            <a:latin typeface="Cambria Math"/>
                          </a:rPr>
                          <m:t>𝑘</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𝑧</m:t>
                        </m:r>
                      </m:e>
                      <m:sub>
                        <m:r>
                          <a:rPr lang="en-US" b="0" i="1" smtClean="0">
                            <a:latin typeface="Cambria Math"/>
                          </a:rPr>
                          <m:t>𝑞</m:t>
                        </m:r>
                      </m:sub>
                    </m:sSub>
                  </m:oMath>
                </a14:m>
                <a:endParaRPr lang="en-US" baseline="-25000" dirty="0"/>
              </a:p>
            </p:txBody>
          </p:sp>
        </mc:Choice>
        <mc:Fallback xmlns="">
          <p:sp>
            <p:nvSpPr>
              <p:cNvPr id="5" name="Rectangle 3"/>
              <p:cNvSpPr txBox="1">
                <a:spLocks noRot="1" noChangeAspect="1" noMove="1" noResize="1" noEditPoints="1" noAdjustHandles="1" noChangeArrowheads="1" noChangeShapeType="1" noTextEdit="1"/>
              </p:cNvSpPr>
              <p:nvPr/>
            </p:nvSpPr>
            <p:spPr>
              <a:xfrm>
                <a:off x="504825" y="1825625"/>
                <a:ext cx="7953375" cy="4803775"/>
              </a:xfrm>
              <a:prstGeom prst="rect">
                <a:avLst/>
              </a:prstGeom>
              <a:blipFill rotWithShape="1">
                <a:blip r:embed="rId4"/>
                <a:stretch>
                  <a:fillRect l="-690" t="-1014"/>
                </a:stretch>
              </a:blipFill>
              <a:ln/>
            </p:spPr>
            <p:txBody>
              <a:bodyPr/>
              <a:lstStyle/>
              <a:p>
                <a:r>
                  <a:rPr lang="en-US">
                    <a:noFill/>
                  </a:rPr>
                  <a:t> </a:t>
                </a:r>
              </a:p>
            </p:txBody>
          </p:sp>
        </mc:Fallback>
      </mc:AlternateContent>
      <p:graphicFrame>
        <p:nvGraphicFramePr>
          <p:cNvPr id="6" name="Object 5"/>
          <p:cNvGraphicFramePr>
            <a:graphicFrameLocks noChangeAspect="1"/>
          </p:cNvGraphicFramePr>
          <p:nvPr>
            <p:extLst>
              <p:ext uri="{D42A27DB-BD31-4B8C-83A1-F6EECF244321}">
                <p14:modId xmlns:p14="http://schemas.microsoft.com/office/powerpoint/2010/main" val="2523608415"/>
              </p:ext>
            </p:extLst>
          </p:nvPr>
        </p:nvGraphicFramePr>
        <p:xfrm>
          <a:off x="1782763" y="2806700"/>
          <a:ext cx="5456237" cy="927100"/>
        </p:xfrm>
        <a:graphic>
          <a:graphicData uri="http://schemas.openxmlformats.org/presentationml/2006/ole">
            <mc:AlternateContent xmlns:mc="http://schemas.openxmlformats.org/markup-compatibility/2006">
              <mc:Choice xmlns:v="urn:schemas-microsoft-com:vml" Requires="v">
                <p:oleObj name="Equation" r:id="rId5" imgW="2616200" imgH="444500" progId="Equation.DSMT4">
                  <p:embed/>
                </p:oleObj>
              </mc:Choice>
              <mc:Fallback>
                <p:oleObj name="Equation" r:id="rId5" imgW="2616200" imgH="444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2763" y="2806700"/>
                        <a:ext cx="5456237"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09978260"/>
              </p:ext>
            </p:extLst>
          </p:nvPr>
        </p:nvGraphicFramePr>
        <p:xfrm>
          <a:off x="2135187" y="4662487"/>
          <a:ext cx="3960813" cy="976313"/>
        </p:xfrm>
        <a:graphic>
          <a:graphicData uri="http://schemas.openxmlformats.org/presentationml/2006/ole">
            <mc:AlternateContent xmlns:mc="http://schemas.openxmlformats.org/markup-compatibility/2006">
              <mc:Choice xmlns:v="urn:schemas-microsoft-com:vml" Requires="v">
                <p:oleObj name="Equation" r:id="rId7" imgW="1752600" imgH="431800" progId="Equation.DSMT4">
                  <p:embed/>
                </p:oleObj>
              </mc:Choice>
              <mc:Fallback>
                <p:oleObj name="Equation" r:id="rId7" imgW="17526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5187" y="4662487"/>
                        <a:ext cx="3960813"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06426798"/>
              </p:ext>
            </p:extLst>
          </p:nvPr>
        </p:nvGraphicFramePr>
        <p:xfrm>
          <a:off x="3397250" y="6070600"/>
          <a:ext cx="1966913" cy="635000"/>
        </p:xfrm>
        <a:graphic>
          <a:graphicData uri="http://schemas.openxmlformats.org/presentationml/2006/ole">
            <mc:AlternateContent xmlns:mc="http://schemas.openxmlformats.org/markup-compatibility/2006">
              <mc:Choice xmlns:v="urn:schemas-microsoft-com:vml" Requires="v">
                <p:oleObj name="Equation" r:id="rId9" imgW="787058" imgH="253890" progId="Equation.DSMT4">
                  <p:embed/>
                </p:oleObj>
              </mc:Choice>
              <mc:Fallback>
                <p:oleObj name="Equation" r:id="rId9" imgW="787058"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7250" y="6070600"/>
                        <a:ext cx="1966913"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Slide Number Placeholder 13"/>
          <p:cNvSpPr>
            <a:spLocks noGrp="1"/>
          </p:cNvSpPr>
          <p:nvPr>
            <p:ph type="sldNum" sz="quarter" idx="12"/>
          </p:nvPr>
        </p:nvSpPr>
        <p:spPr/>
        <p:txBody>
          <a:bodyPr/>
          <a:lstStyle/>
          <a:p>
            <a:fld id="{277DF73A-744A-48DE-ABBC-0E810D8855BB}" type="slidenum">
              <a:rPr lang="en-US" smtClean="0"/>
              <a:t>12</a:t>
            </a:fld>
            <a:endParaRPr lang="en-US"/>
          </a:p>
        </p:txBody>
      </p:sp>
      <p:sp>
        <p:nvSpPr>
          <p:cNvPr id="15" name="Footer Placeholder 14"/>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050935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3DFE-AC86-AFBE-D597-D6BBE9165BB4}"/>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28A7AAF6-5C4C-3EA7-A067-F8433215D311}"/>
              </a:ext>
            </a:extLst>
          </p:cNvPr>
          <p:cNvSpPr>
            <a:spLocks noGrp="1"/>
          </p:cNvSpPr>
          <p:nvPr>
            <p:ph type="ftr" sz="quarter" idx="11"/>
          </p:nvPr>
        </p:nvSpPr>
        <p:spPr/>
        <p:txBody>
          <a:bodyPr/>
          <a:lstStyle/>
          <a:p>
            <a:r>
              <a:rPr lang="en-US"/>
              <a:t>Unit-2: Image Enhancement in Spatial Domain </a:t>
            </a:r>
          </a:p>
        </p:txBody>
      </p:sp>
      <p:sp>
        <p:nvSpPr>
          <p:cNvPr id="4" name="Slide Number Placeholder 3">
            <a:extLst>
              <a:ext uri="{FF2B5EF4-FFF2-40B4-BE49-F238E27FC236}">
                <a16:creationId xmlns:a16="http://schemas.microsoft.com/office/drawing/2014/main" id="{5DFB67EF-FE10-604C-9EB5-7088AE1C9CB3}"/>
              </a:ext>
            </a:extLst>
          </p:cNvPr>
          <p:cNvSpPr>
            <a:spLocks noGrp="1"/>
          </p:cNvSpPr>
          <p:nvPr>
            <p:ph type="sldNum" sz="quarter" idx="12"/>
          </p:nvPr>
        </p:nvSpPr>
        <p:spPr/>
        <p:txBody>
          <a:bodyPr/>
          <a:lstStyle/>
          <a:p>
            <a:fld id="{277DF73A-744A-48DE-ABBC-0E810D8855BB}" type="slidenum">
              <a:rPr lang="en-US" smtClean="0"/>
              <a:t>13</a:t>
            </a:fld>
            <a:endParaRPr lang="en-US"/>
          </a:p>
        </p:txBody>
      </p:sp>
    </p:spTree>
    <p:extLst>
      <p:ext uri="{BB962C8B-B14F-4D97-AF65-F5344CB8AC3E}">
        <p14:creationId xmlns:p14="http://schemas.microsoft.com/office/powerpoint/2010/main" val="995124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42C2-2235-D72D-40FC-B909FA23BEC9}"/>
              </a:ext>
            </a:extLst>
          </p:cNvPr>
          <p:cNvSpPr>
            <a:spLocks noGrp="1"/>
          </p:cNvSpPr>
          <p:nvPr>
            <p:ph type="title"/>
          </p:nvPr>
        </p:nvSpPr>
        <p:spPr/>
        <p:txBody>
          <a:bodyPr/>
          <a:lstStyle/>
          <a:p>
            <a:r>
              <a:rPr lang="en-US" dirty="0"/>
              <a:t>Example</a:t>
            </a:r>
            <a:endParaRPr lang="en-IN" dirty="0"/>
          </a:p>
        </p:txBody>
      </p:sp>
      <p:sp>
        <p:nvSpPr>
          <p:cNvPr id="3" name="Footer Placeholder 2">
            <a:extLst>
              <a:ext uri="{FF2B5EF4-FFF2-40B4-BE49-F238E27FC236}">
                <a16:creationId xmlns:a16="http://schemas.microsoft.com/office/drawing/2014/main" id="{5A6CEF94-ED80-64BD-FD25-5A67FC607324}"/>
              </a:ext>
            </a:extLst>
          </p:cNvPr>
          <p:cNvSpPr>
            <a:spLocks noGrp="1"/>
          </p:cNvSpPr>
          <p:nvPr>
            <p:ph type="ftr" sz="quarter" idx="11"/>
          </p:nvPr>
        </p:nvSpPr>
        <p:spPr/>
        <p:txBody>
          <a:bodyPr/>
          <a:lstStyle/>
          <a:p>
            <a:r>
              <a:rPr lang="en-US"/>
              <a:t>Unit-2: Image Enhancement in Spatial Domain </a:t>
            </a:r>
          </a:p>
        </p:txBody>
      </p:sp>
      <p:sp>
        <p:nvSpPr>
          <p:cNvPr id="4" name="Slide Number Placeholder 3">
            <a:extLst>
              <a:ext uri="{FF2B5EF4-FFF2-40B4-BE49-F238E27FC236}">
                <a16:creationId xmlns:a16="http://schemas.microsoft.com/office/drawing/2014/main" id="{B718AFA9-BD1A-24F7-ADC2-6C576C646DCB}"/>
              </a:ext>
            </a:extLst>
          </p:cNvPr>
          <p:cNvSpPr>
            <a:spLocks noGrp="1"/>
          </p:cNvSpPr>
          <p:nvPr>
            <p:ph type="sldNum" sz="quarter" idx="12"/>
          </p:nvPr>
        </p:nvSpPr>
        <p:spPr/>
        <p:txBody>
          <a:bodyPr/>
          <a:lstStyle/>
          <a:p>
            <a:fld id="{277DF73A-744A-48DE-ABBC-0E810D8855BB}" type="slidenum">
              <a:rPr lang="en-US" smtClean="0"/>
              <a:t>14</a:t>
            </a:fld>
            <a:endParaRPr lang="en-US"/>
          </a:p>
        </p:txBody>
      </p:sp>
      <p:pic>
        <p:nvPicPr>
          <p:cNvPr id="6" name="Picture 5">
            <a:extLst>
              <a:ext uri="{FF2B5EF4-FFF2-40B4-BE49-F238E27FC236}">
                <a16:creationId xmlns:a16="http://schemas.microsoft.com/office/drawing/2014/main" id="{A1ACAE55-4E0D-A921-B370-AEB1D1A37E40}"/>
              </a:ext>
            </a:extLst>
          </p:cNvPr>
          <p:cNvPicPr>
            <a:picLocks noChangeAspect="1"/>
          </p:cNvPicPr>
          <p:nvPr/>
        </p:nvPicPr>
        <p:blipFill>
          <a:blip r:embed="rId2"/>
          <a:stretch>
            <a:fillRect/>
          </a:stretch>
        </p:blipFill>
        <p:spPr>
          <a:xfrm>
            <a:off x="533400" y="1524000"/>
            <a:ext cx="7296150" cy="3981450"/>
          </a:xfrm>
          <a:prstGeom prst="rect">
            <a:avLst/>
          </a:prstGeom>
        </p:spPr>
      </p:pic>
    </p:spTree>
    <p:extLst>
      <p:ext uri="{BB962C8B-B14F-4D97-AF65-F5344CB8AC3E}">
        <p14:creationId xmlns:p14="http://schemas.microsoft.com/office/powerpoint/2010/main" val="218963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E974-FEBD-2CD7-A31B-00917B06231C}"/>
              </a:ext>
            </a:extLst>
          </p:cNvPr>
          <p:cNvSpPr>
            <a:spLocks noGrp="1"/>
          </p:cNvSpPr>
          <p:nvPr>
            <p:ph type="title"/>
          </p:nvPr>
        </p:nvSpPr>
        <p:spPr/>
        <p:txBody>
          <a:bodyPr/>
          <a:lstStyle/>
          <a:p>
            <a:r>
              <a:rPr lang="en-US" dirty="0"/>
              <a:t>Example: HE1</a:t>
            </a:r>
            <a:endParaRPr lang="en-IN" dirty="0"/>
          </a:p>
        </p:txBody>
      </p:sp>
      <p:sp>
        <p:nvSpPr>
          <p:cNvPr id="3" name="Footer Placeholder 2">
            <a:extLst>
              <a:ext uri="{FF2B5EF4-FFF2-40B4-BE49-F238E27FC236}">
                <a16:creationId xmlns:a16="http://schemas.microsoft.com/office/drawing/2014/main" id="{E6D4F3DE-EE18-C19F-7BC3-D41F569755D4}"/>
              </a:ext>
            </a:extLst>
          </p:cNvPr>
          <p:cNvSpPr>
            <a:spLocks noGrp="1"/>
          </p:cNvSpPr>
          <p:nvPr>
            <p:ph type="ftr" sz="quarter" idx="11"/>
          </p:nvPr>
        </p:nvSpPr>
        <p:spPr/>
        <p:txBody>
          <a:bodyPr/>
          <a:lstStyle/>
          <a:p>
            <a:r>
              <a:rPr lang="en-US"/>
              <a:t>Unit-2: Image Enhancement in Spatial Domain </a:t>
            </a:r>
          </a:p>
        </p:txBody>
      </p:sp>
      <p:sp>
        <p:nvSpPr>
          <p:cNvPr id="4" name="Slide Number Placeholder 3">
            <a:extLst>
              <a:ext uri="{FF2B5EF4-FFF2-40B4-BE49-F238E27FC236}">
                <a16:creationId xmlns:a16="http://schemas.microsoft.com/office/drawing/2014/main" id="{56B0063B-870F-8F4E-1812-EA7290D10C58}"/>
              </a:ext>
            </a:extLst>
          </p:cNvPr>
          <p:cNvSpPr>
            <a:spLocks noGrp="1"/>
          </p:cNvSpPr>
          <p:nvPr>
            <p:ph type="sldNum" sz="quarter" idx="12"/>
          </p:nvPr>
        </p:nvSpPr>
        <p:spPr/>
        <p:txBody>
          <a:bodyPr/>
          <a:lstStyle/>
          <a:p>
            <a:fld id="{277DF73A-744A-48DE-ABBC-0E810D8855BB}" type="slidenum">
              <a:rPr lang="en-US" smtClean="0"/>
              <a:t>15</a:t>
            </a:fld>
            <a:endParaRPr lang="en-US"/>
          </a:p>
        </p:txBody>
      </p:sp>
      <p:pic>
        <p:nvPicPr>
          <p:cNvPr id="6" name="Picture 5">
            <a:extLst>
              <a:ext uri="{FF2B5EF4-FFF2-40B4-BE49-F238E27FC236}">
                <a16:creationId xmlns:a16="http://schemas.microsoft.com/office/drawing/2014/main" id="{44948A1D-FA9E-EB83-0F3F-E3EB262282A8}"/>
              </a:ext>
            </a:extLst>
          </p:cNvPr>
          <p:cNvPicPr>
            <a:picLocks noChangeAspect="1"/>
          </p:cNvPicPr>
          <p:nvPr/>
        </p:nvPicPr>
        <p:blipFill>
          <a:blip r:embed="rId2"/>
          <a:stretch>
            <a:fillRect/>
          </a:stretch>
        </p:blipFill>
        <p:spPr>
          <a:xfrm>
            <a:off x="459828" y="1709928"/>
            <a:ext cx="7791450" cy="3848100"/>
          </a:xfrm>
          <a:prstGeom prst="rect">
            <a:avLst/>
          </a:prstGeom>
        </p:spPr>
      </p:pic>
    </p:spTree>
    <p:extLst>
      <p:ext uri="{BB962C8B-B14F-4D97-AF65-F5344CB8AC3E}">
        <p14:creationId xmlns:p14="http://schemas.microsoft.com/office/powerpoint/2010/main" val="347292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66D8-0D28-D789-58F6-317FD288D82C}"/>
              </a:ext>
            </a:extLst>
          </p:cNvPr>
          <p:cNvSpPr>
            <a:spLocks noGrp="1"/>
          </p:cNvSpPr>
          <p:nvPr>
            <p:ph type="title"/>
          </p:nvPr>
        </p:nvSpPr>
        <p:spPr/>
        <p:txBody>
          <a:bodyPr/>
          <a:lstStyle/>
          <a:p>
            <a:r>
              <a:rPr lang="en-US" dirty="0"/>
              <a:t>Example: HE2</a:t>
            </a:r>
            <a:endParaRPr lang="en-IN" dirty="0"/>
          </a:p>
        </p:txBody>
      </p:sp>
      <p:sp>
        <p:nvSpPr>
          <p:cNvPr id="3" name="Footer Placeholder 2">
            <a:extLst>
              <a:ext uri="{FF2B5EF4-FFF2-40B4-BE49-F238E27FC236}">
                <a16:creationId xmlns:a16="http://schemas.microsoft.com/office/drawing/2014/main" id="{BE2DA94E-CABD-86BE-CB63-D5D2AE10AF4E}"/>
              </a:ext>
            </a:extLst>
          </p:cNvPr>
          <p:cNvSpPr>
            <a:spLocks noGrp="1"/>
          </p:cNvSpPr>
          <p:nvPr>
            <p:ph type="ftr" sz="quarter" idx="11"/>
          </p:nvPr>
        </p:nvSpPr>
        <p:spPr/>
        <p:txBody>
          <a:bodyPr/>
          <a:lstStyle/>
          <a:p>
            <a:r>
              <a:rPr lang="en-US"/>
              <a:t>Unit-2: Image Enhancement in Spatial Domain </a:t>
            </a:r>
          </a:p>
        </p:txBody>
      </p:sp>
      <p:sp>
        <p:nvSpPr>
          <p:cNvPr id="4" name="Slide Number Placeholder 3">
            <a:extLst>
              <a:ext uri="{FF2B5EF4-FFF2-40B4-BE49-F238E27FC236}">
                <a16:creationId xmlns:a16="http://schemas.microsoft.com/office/drawing/2014/main" id="{230B785E-9504-2A67-ED2B-02E7D5D5E1D7}"/>
              </a:ext>
            </a:extLst>
          </p:cNvPr>
          <p:cNvSpPr>
            <a:spLocks noGrp="1"/>
          </p:cNvSpPr>
          <p:nvPr>
            <p:ph type="sldNum" sz="quarter" idx="12"/>
          </p:nvPr>
        </p:nvSpPr>
        <p:spPr/>
        <p:txBody>
          <a:bodyPr/>
          <a:lstStyle/>
          <a:p>
            <a:fld id="{277DF73A-744A-48DE-ABBC-0E810D8855BB}" type="slidenum">
              <a:rPr lang="en-US" smtClean="0"/>
              <a:t>16</a:t>
            </a:fld>
            <a:endParaRPr lang="en-US"/>
          </a:p>
        </p:txBody>
      </p:sp>
      <p:pic>
        <p:nvPicPr>
          <p:cNvPr id="6" name="Picture 5">
            <a:extLst>
              <a:ext uri="{FF2B5EF4-FFF2-40B4-BE49-F238E27FC236}">
                <a16:creationId xmlns:a16="http://schemas.microsoft.com/office/drawing/2014/main" id="{5D88D7BB-D32C-0B83-D0B0-0FAD3DE0F96A}"/>
              </a:ext>
            </a:extLst>
          </p:cNvPr>
          <p:cNvPicPr>
            <a:picLocks noChangeAspect="1"/>
          </p:cNvPicPr>
          <p:nvPr/>
        </p:nvPicPr>
        <p:blipFill>
          <a:blip r:embed="rId2"/>
          <a:stretch>
            <a:fillRect/>
          </a:stretch>
        </p:blipFill>
        <p:spPr>
          <a:xfrm>
            <a:off x="808311" y="1752600"/>
            <a:ext cx="6848475" cy="387667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0A3DB7D-64E5-55E2-994B-6B7A0E8E00E5}"/>
                  </a:ext>
                </a:extLst>
              </p14:cNvPr>
              <p14:cNvContentPartPr/>
              <p14:nvPr/>
            </p14:nvContentPartPr>
            <p14:xfrm>
              <a:off x="6857710" y="3836975"/>
              <a:ext cx="250920" cy="104400"/>
            </p14:xfrm>
          </p:contentPart>
        </mc:Choice>
        <mc:Fallback xmlns="">
          <p:pic>
            <p:nvPicPr>
              <p:cNvPr id="7" name="Ink 6">
                <a:extLst>
                  <a:ext uri="{FF2B5EF4-FFF2-40B4-BE49-F238E27FC236}">
                    <a16:creationId xmlns:a16="http://schemas.microsoft.com/office/drawing/2014/main" id="{E0A3DB7D-64E5-55E2-994B-6B7A0E8E00E5}"/>
                  </a:ext>
                </a:extLst>
              </p:cNvPr>
              <p:cNvPicPr/>
              <p:nvPr/>
            </p:nvPicPr>
            <p:blipFill>
              <a:blip r:embed="rId4"/>
              <a:stretch>
                <a:fillRect/>
              </a:stretch>
            </p:blipFill>
            <p:spPr>
              <a:xfrm>
                <a:off x="6848710" y="3828335"/>
                <a:ext cx="268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81C0314-C678-4CBE-06BD-78143A790B85}"/>
                  </a:ext>
                </a:extLst>
              </p14:cNvPr>
              <p14:cNvContentPartPr/>
              <p14:nvPr/>
            </p14:nvContentPartPr>
            <p14:xfrm>
              <a:off x="7178470" y="3699455"/>
              <a:ext cx="274320" cy="216720"/>
            </p14:xfrm>
          </p:contentPart>
        </mc:Choice>
        <mc:Fallback xmlns="">
          <p:pic>
            <p:nvPicPr>
              <p:cNvPr id="8" name="Ink 7">
                <a:extLst>
                  <a:ext uri="{FF2B5EF4-FFF2-40B4-BE49-F238E27FC236}">
                    <a16:creationId xmlns:a16="http://schemas.microsoft.com/office/drawing/2014/main" id="{F81C0314-C678-4CBE-06BD-78143A790B85}"/>
                  </a:ext>
                </a:extLst>
              </p:cNvPr>
              <p:cNvPicPr/>
              <p:nvPr/>
            </p:nvPicPr>
            <p:blipFill>
              <a:blip r:embed="rId6"/>
              <a:stretch>
                <a:fillRect/>
              </a:stretch>
            </p:blipFill>
            <p:spPr>
              <a:xfrm>
                <a:off x="7169830" y="3690455"/>
                <a:ext cx="291960" cy="234360"/>
              </a:xfrm>
              <a:prstGeom prst="rect">
                <a:avLst/>
              </a:prstGeom>
            </p:spPr>
          </p:pic>
        </mc:Fallback>
      </mc:AlternateContent>
    </p:spTree>
    <p:extLst>
      <p:ext uri="{BB962C8B-B14F-4D97-AF65-F5344CB8AC3E}">
        <p14:creationId xmlns:p14="http://schemas.microsoft.com/office/powerpoint/2010/main" val="301432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799A3-68D4-4B71-2A55-07F37BF9071A}"/>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4DF7FDB5-3E65-650E-1DFF-3022D3588DAF}"/>
              </a:ext>
            </a:extLst>
          </p:cNvPr>
          <p:cNvSpPr>
            <a:spLocks noGrp="1"/>
          </p:cNvSpPr>
          <p:nvPr>
            <p:ph type="ftr" sz="quarter" idx="11"/>
          </p:nvPr>
        </p:nvSpPr>
        <p:spPr/>
        <p:txBody>
          <a:bodyPr/>
          <a:lstStyle/>
          <a:p>
            <a:r>
              <a:rPr lang="en-US"/>
              <a:t>Unit-2: Image Enhancement in Spatial Domain </a:t>
            </a:r>
          </a:p>
        </p:txBody>
      </p:sp>
      <p:sp>
        <p:nvSpPr>
          <p:cNvPr id="4" name="Slide Number Placeholder 3">
            <a:extLst>
              <a:ext uri="{FF2B5EF4-FFF2-40B4-BE49-F238E27FC236}">
                <a16:creationId xmlns:a16="http://schemas.microsoft.com/office/drawing/2014/main" id="{C4B47752-47B3-25CB-0E3A-9175F52E8EB4}"/>
              </a:ext>
            </a:extLst>
          </p:cNvPr>
          <p:cNvSpPr>
            <a:spLocks noGrp="1"/>
          </p:cNvSpPr>
          <p:nvPr>
            <p:ph type="sldNum" sz="quarter" idx="12"/>
          </p:nvPr>
        </p:nvSpPr>
        <p:spPr/>
        <p:txBody>
          <a:bodyPr/>
          <a:lstStyle/>
          <a:p>
            <a:fld id="{277DF73A-744A-48DE-ABBC-0E810D8855BB}" type="slidenum">
              <a:rPr lang="en-US" smtClean="0"/>
              <a:t>17</a:t>
            </a:fld>
            <a:endParaRPr lang="en-US"/>
          </a:p>
        </p:txBody>
      </p:sp>
    </p:spTree>
    <p:extLst>
      <p:ext uri="{BB962C8B-B14F-4D97-AF65-F5344CB8AC3E}">
        <p14:creationId xmlns:p14="http://schemas.microsoft.com/office/powerpoint/2010/main" val="1494804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97A2-6A38-4718-4594-8D4EC4B5F213}"/>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63A36AF0-ED8D-E46E-3D6B-CAFE2031EF4A}"/>
              </a:ext>
            </a:extLst>
          </p:cNvPr>
          <p:cNvSpPr>
            <a:spLocks noGrp="1"/>
          </p:cNvSpPr>
          <p:nvPr>
            <p:ph type="ftr" sz="quarter" idx="11"/>
          </p:nvPr>
        </p:nvSpPr>
        <p:spPr/>
        <p:txBody>
          <a:bodyPr/>
          <a:lstStyle/>
          <a:p>
            <a:r>
              <a:rPr lang="en-US"/>
              <a:t>Unit-2: Image Enhancement in Spatial Domain </a:t>
            </a:r>
          </a:p>
        </p:txBody>
      </p:sp>
      <p:sp>
        <p:nvSpPr>
          <p:cNvPr id="4" name="Slide Number Placeholder 3">
            <a:extLst>
              <a:ext uri="{FF2B5EF4-FFF2-40B4-BE49-F238E27FC236}">
                <a16:creationId xmlns:a16="http://schemas.microsoft.com/office/drawing/2014/main" id="{7EFFD76A-776C-A0E9-AE34-BF6F31ED9907}"/>
              </a:ext>
            </a:extLst>
          </p:cNvPr>
          <p:cNvSpPr>
            <a:spLocks noGrp="1"/>
          </p:cNvSpPr>
          <p:nvPr>
            <p:ph type="sldNum" sz="quarter" idx="12"/>
          </p:nvPr>
        </p:nvSpPr>
        <p:spPr/>
        <p:txBody>
          <a:bodyPr/>
          <a:lstStyle/>
          <a:p>
            <a:fld id="{277DF73A-744A-48DE-ABBC-0E810D8855BB}" type="slidenum">
              <a:rPr lang="en-US" smtClean="0"/>
              <a:t>18</a:t>
            </a:fld>
            <a:endParaRPr lang="en-US"/>
          </a:p>
        </p:txBody>
      </p:sp>
    </p:spTree>
    <p:extLst>
      <p:ext uri="{BB962C8B-B14F-4D97-AF65-F5344CB8AC3E}">
        <p14:creationId xmlns:p14="http://schemas.microsoft.com/office/powerpoint/2010/main" val="1749056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04800" y="1295400"/>
                <a:ext cx="8382000" cy="2800767"/>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a:t>
                </a:r>
                <a:r>
                  <a:rPr lang="en-US" sz="2800" b="1" dirty="0">
                    <a:solidFill>
                      <a:schemeClr val="accent6">
                        <a:lumMod val="75000"/>
                      </a:schemeClr>
                    </a:solidFill>
                    <a:effectLst>
                      <a:outerShdw blurRad="38100" dist="38100" dir="2700000" algn="tl">
                        <a:srgbClr val="000000">
                          <a:alpha val="43137"/>
                        </a:srgbClr>
                      </a:outerShdw>
                    </a:effectLst>
                  </a:rPr>
                  <a:t> </a:t>
                </a:r>
                <a:r>
                  <a:rPr lang="en-US" sz="2800" b="1" dirty="0">
                    <a:solidFill>
                      <a:srgbClr val="7030A0"/>
                    </a:solidFill>
                  </a:rPr>
                  <a:t>(Discrete Case)</a:t>
                </a:r>
              </a:p>
              <a:p>
                <a:r>
                  <a:rPr lang="en-US" sz="2400" dirty="0"/>
                  <a:t>Suppose that a 3-bit image (</a:t>
                </a:r>
                <a14:m>
                  <m:oMath xmlns:m="http://schemas.openxmlformats.org/officeDocument/2006/math">
                    <m:r>
                      <a:rPr lang="en-US" sz="2400" i="1">
                        <a:latin typeface="Cambria Math"/>
                      </a:rPr>
                      <m:t>𝐿</m:t>
                    </m:r>
                    <m:r>
                      <a:rPr lang="en-US" sz="2400" i="1">
                        <a:latin typeface="Cambria Math"/>
                      </a:rPr>
                      <m:t>=8</m:t>
                    </m:r>
                  </m:oMath>
                </a14:m>
                <a:r>
                  <a:rPr lang="en-US" sz="2400" dirty="0"/>
                  <a:t>) of size </a:t>
                </a:r>
                <a14:m>
                  <m:oMath xmlns:m="http://schemas.openxmlformats.org/officeDocument/2006/math">
                    <m:r>
                      <a:rPr lang="en-US" sz="2400" i="1">
                        <a:latin typeface="Cambria Math"/>
                      </a:rPr>
                      <m:t>64</m:t>
                    </m:r>
                    <m:r>
                      <a:rPr lang="en-US" sz="2400" i="1">
                        <a:latin typeface="Cambria Math"/>
                        <a:ea typeface="Cambria Math"/>
                      </a:rPr>
                      <m:t>×64</m:t>
                    </m:r>
                  </m:oMath>
                </a14:m>
                <a:r>
                  <a:rPr lang="en-US" sz="2400" dirty="0"/>
                  <a:t> pixels (</a:t>
                </a:r>
                <a14:m>
                  <m:oMath xmlns:m="http://schemas.openxmlformats.org/officeDocument/2006/math">
                    <m:r>
                      <a:rPr lang="en-US" sz="2400" i="1">
                        <a:latin typeface="Cambria Math"/>
                      </a:rPr>
                      <m:t>𝑀𝑁</m:t>
                    </m:r>
                    <m:r>
                      <a:rPr lang="en-US" sz="2400" i="1">
                        <a:latin typeface="Cambria Math"/>
                      </a:rPr>
                      <m:t>=4096</m:t>
                    </m:r>
                  </m:oMath>
                </a14:m>
                <a:r>
                  <a:rPr lang="en-US" sz="2400" dirty="0"/>
                  <a:t>) has the intensity distribution shown in following table(on the left). Get the histogram transformation function and make the output image with the specified histogram, listed in the table on the right.</a:t>
                </a:r>
              </a:p>
              <a:p>
                <a:r>
                  <a:rPr lang="en-US" sz="2800" dirty="0">
                    <a:solidFill>
                      <a:srgbClr val="1338AD"/>
                    </a:solidFill>
                    <a:effectLst/>
                  </a:rPr>
                  <a:t>		</a:t>
                </a:r>
                <a:endParaRPr lang="en-US" sz="2800" dirty="0">
                  <a:effectLs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 y="1295400"/>
                <a:ext cx="8382000" cy="2800767"/>
              </a:xfrm>
              <a:prstGeom prst="rect">
                <a:avLst/>
              </a:prstGeom>
              <a:blipFill rotWithShape="1">
                <a:blip r:embed="rId3"/>
                <a:stretch>
                  <a:fillRect l="-1527" t="-2397" r="-1818"/>
                </a:stretch>
              </a:blipFill>
            </p:spPr>
            <p:txBody>
              <a:bodyPr/>
              <a:lstStyle/>
              <a:p>
                <a:r>
                  <a:rPr lang="en-US">
                    <a:noFill/>
                  </a:rPr>
                  <a:t> </a:t>
                </a:r>
              </a:p>
            </p:txBody>
          </p:sp>
        </mc:Fallback>
      </mc:AlternateContent>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 y="3606800"/>
            <a:ext cx="4548188"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584575"/>
            <a:ext cx="3775075"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277DF73A-744A-48DE-ABBC-0E810D8855BB}" type="slidenum">
              <a:rPr lang="en-US" smtClean="0"/>
              <a:t>19</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2983710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115" y="381000"/>
            <a:ext cx="4530405" cy="603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400800"/>
            <a:ext cx="7148513"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p:cNvSpPr>
            <a:spLocks noGrp="1"/>
          </p:cNvSpPr>
          <p:nvPr>
            <p:ph type="sldNum" sz="quarter" idx="12"/>
          </p:nvPr>
        </p:nvSpPr>
        <p:spPr/>
        <p:txBody>
          <a:bodyPr/>
          <a:lstStyle/>
          <a:p>
            <a:fld id="{277DF73A-744A-48DE-ABBC-0E810D8855BB}" type="slidenum">
              <a:rPr lang="en-US" smtClean="0"/>
              <a:t>2</a:t>
            </a:fld>
            <a:endParaRPr lang="en-US"/>
          </a:p>
        </p:txBody>
      </p:sp>
      <p:sp>
        <p:nvSpPr>
          <p:cNvPr id="11" name="Footer Placeholder 10"/>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2886945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1384995"/>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a:t>
            </a:r>
            <a:r>
              <a:rPr lang="en-US" sz="2800" b="1" dirty="0">
                <a:solidFill>
                  <a:schemeClr val="accent6">
                    <a:lumMod val="75000"/>
                  </a:schemeClr>
                </a:solidFill>
                <a:effectLst>
                  <a:outerShdw blurRad="38100" dist="38100" dir="2700000" algn="tl">
                    <a:srgbClr val="000000">
                      <a:alpha val="43137"/>
                    </a:srgbClr>
                  </a:outerShdw>
                </a:effectLst>
              </a:rPr>
              <a:t> </a:t>
            </a:r>
            <a:r>
              <a:rPr lang="en-US" sz="2800" b="1" dirty="0">
                <a:solidFill>
                  <a:srgbClr val="7030A0"/>
                </a:solidFill>
              </a:rPr>
              <a:t>(Discrete Case)</a:t>
            </a:r>
          </a:p>
          <a:p>
            <a:endParaRPr lang="en-US" sz="2800" b="1" dirty="0">
              <a:solidFill>
                <a:schemeClr val="accent6">
                  <a:lumMod val="75000"/>
                </a:schemeClr>
              </a:solidFill>
              <a:effectLst>
                <a:outerShdw blurRad="38100" dist="38100" dir="2700000" algn="tl">
                  <a:srgbClr val="000000">
                    <a:alpha val="43137"/>
                  </a:srgbClr>
                </a:outerShdw>
              </a:effectLst>
            </a:endParaRPr>
          </a:p>
          <a:p>
            <a:r>
              <a:rPr lang="en-US" sz="2800" dirty="0">
                <a:solidFill>
                  <a:srgbClr val="1338AD"/>
                </a:solidFill>
                <a:effectLst/>
              </a:rPr>
              <a:t>		</a:t>
            </a:r>
            <a:endParaRPr lang="en-US" sz="2800" dirty="0">
              <a:effectLst/>
            </a:endParaRPr>
          </a:p>
        </p:txBody>
      </p:sp>
      <p:sp>
        <p:nvSpPr>
          <p:cNvPr id="5" name="Rectangle 9"/>
          <p:cNvSpPr>
            <a:spLocks noRot="1" noChangeArrowheads="1"/>
          </p:cNvSpPr>
          <p:nvPr/>
        </p:nvSpPr>
        <p:spPr bwMode="auto">
          <a:xfrm>
            <a:off x="581025" y="1978025"/>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r>
              <a:rPr lang="en-US" sz="2000" dirty="0"/>
              <a:t>    Obtain the scaled histogram-equalized values,</a:t>
            </a:r>
          </a:p>
          <a:p>
            <a:pPr marL="342900" indent="-342900" eaLnBrk="1" hangingPunct="1">
              <a:spcBef>
                <a:spcPct val="20000"/>
              </a:spcBef>
              <a:buClr>
                <a:schemeClr val="hlink"/>
              </a:buClr>
              <a:buSzPct val="80000"/>
              <a:buFont typeface="Arial" charset="0"/>
              <a:buNone/>
            </a:pPr>
            <a:endParaRPr lang="en-US" sz="2000" dirty="0"/>
          </a:p>
          <a:p>
            <a:pPr marL="342900" indent="-342900" eaLnBrk="1" hangingPunct="1">
              <a:spcBef>
                <a:spcPct val="20000"/>
              </a:spcBef>
              <a:buClr>
                <a:schemeClr val="hlink"/>
              </a:buClr>
              <a:buSzPct val="80000"/>
              <a:buFont typeface="Arial" charset="0"/>
              <a:buChar char="►"/>
            </a:pPr>
            <a:endParaRPr lang="en-US" sz="2000" dirty="0"/>
          </a:p>
          <a:p>
            <a:pPr marL="342900" indent="-342900" eaLnBrk="1" hangingPunct="1">
              <a:spcBef>
                <a:spcPct val="20000"/>
              </a:spcBef>
              <a:buClr>
                <a:schemeClr val="hlink"/>
              </a:buClr>
              <a:buSzPct val="80000"/>
              <a:buFont typeface="Arial" charset="0"/>
              <a:buChar char="►"/>
            </a:pPr>
            <a:endParaRPr lang="en-US" sz="2000" dirty="0"/>
          </a:p>
          <a:p>
            <a:pPr marL="342900" indent="-342900" eaLnBrk="1" hangingPunct="1">
              <a:spcBef>
                <a:spcPct val="20000"/>
              </a:spcBef>
              <a:buClr>
                <a:schemeClr val="hlink"/>
              </a:buClr>
              <a:buSzPct val="80000"/>
              <a:buFont typeface="Arial" charset="0"/>
              <a:buNone/>
            </a:pPr>
            <a:r>
              <a:rPr lang="en-US" sz="2000" dirty="0"/>
              <a:t>    Compute all the values of the transformation</a:t>
            </a:r>
          </a:p>
          <a:p>
            <a:pPr marL="342900" indent="-342900" eaLnBrk="1" hangingPunct="1">
              <a:spcBef>
                <a:spcPct val="20000"/>
              </a:spcBef>
              <a:buClr>
                <a:schemeClr val="hlink"/>
              </a:buClr>
              <a:buSzPct val="80000"/>
              <a:buFont typeface="Arial" charset="0"/>
              <a:buNone/>
            </a:pPr>
            <a:r>
              <a:rPr lang="en-US" sz="2000" dirty="0"/>
              <a:t>    function G,</a:t>
            </a:r>
          </a:p>
          <a:p>
            <a:pPr marL="342900" indent="-342900" eaLnBrk="1" hangingPunct="1">
              <a:spcBef>
                <a:spcPct val="20000"/>
              </a:spcBef>
              <a:buClr>
                <a:schemeClr val="hlink"/>
              </a:buClr>
              <a:buSzPct val="80000"/>
              <a:buFont typeface="Arial" charset="0"/>
              <a:buNone/>
            </a:pPr>
            <a:endParaRPr lang="en-US"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3386728735"/>
              </p:ext>
            </p:extLst>
          </p:nvPr>
        </p:nvGraphicFramePr>
        <p:xfrm>
          <a:off x="2057400" y="2438400"/>
          <a:ext cx="4022725" cy="922337"/>
        </p:xfrm>
        <a:graphic>
          <a:graphicData uri="http://schemas.openxmlformats.org/presentationml/2006/ole">
            <mc:AlternateContent xmlns:mc="http://schemas.openxmlformats.org/markup-compatibility/2006">
              <mc:Choice xmlns:v="urn:schemas-microsoft-com:vml" Requires="v">
                <p:oleObj name="Equation" r:id="rId3" imgW="1993900" imgH="457200" progId="Equation.DSMT4">
                  <p:embed/>
                </p:oleObj>
              </mc:Choice>
              <mc:Fallback>
                <p:oleObj name="Equation" r:id="rId3" imgW="19939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438400"/>
                        <a:ext cx="4022725" cy="92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12384225"/>
              </p:ext>
            </p:extLst>
          </p:nvPr>
        </p:nvGraphicFramePr>
        <p:xfrm>
          <a:off x="1987550" y="4114800"/>
          <a:ext cx="2717800" cy="749300"/>
        </p:xfrm>
        <a:graphic>
          <a:graphicData uri="http://schemas.openxmlformats.org/presentationml/2006/ole">
            <mc:AlternateContent xmlns:mc="http://schemas.openxmlformats.org/markup-compatibility/2006">
              <mc:Choice xmlns:v="urn:schemas-microsoft-com:vml" Requires="v">
                <p:oleObj name="Equation" r:id="rId5" imgW="1612900" imgH="444500" progId="Equation.DSMT4">
                  <p:embed/>
                </p:oleObj>
              </mc:Choice>
              <mc:Fallback>
                <p:oleObj name="Equation" r:id="rId5" imgW="1612900" imgH="444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7550" y="4114800"/>
                        <a:ext cx="27178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71828257"/>
              </p:ext>
            </p:extLst>
          </p:nvPr>
        </p:nvGraphicFramePr>
        <p:xfrm>
          <a:off x="4765675" y="4267200"/>
          <a:ext cx="619125" cy="360363"/>
        </p:xfrm>
        <a:graphic>
          <a:graphicData uri="http://schemas.openxmlformats.org/presentationml/2006/ole">
            <mc:AlternateContent xmlns:mc="http://schemas.openxmlformats.org/markup-compatibility/2006">
              <mc:Choice xmlns:v="urn:schemas-microsoft-com:vml" Requires="v">
                <p:oleObj name="Equation" r:id="rId7" imgW="304404" imgH="177569" progId="Equation.DSMT4">
                  <p:embed/>
                </p:oleObj>
              </mc:Choice>
              <mc:Fallback>
                <p:oleObj name="Equation" r:id="rId7" imgW="304404" imgH="17756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5675" y="4267200"/>
                        <a:ext cx="61912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92237172"/>
              </p:ext>
            </p:extLst>
          </p:nvPr>
        </p:nvGraphicFramePr>
        <p:xfrm>
          <a:off x="533400" y="4791075"/>
          <a:ext cx="5075238" cy="1609725"/>
        </p:xfrm>
        <a:graphic>
          <a:graphicData uri="http://schemas.openxmlformats.org/presentationml/2006/ole">
            <mc:AlternateContent xmlns:mc="http://schemas.openxmlformats.org/markup-compatibility/2006">
              <mc:Choice xmlns:v="urn:schemas-microsoft-com:vml" Requires="v">
                <p:oleObj name="Equation" r:id="rId9" imgW="2882900" imgH="914400" progId="Equation.DSMT4">
                  <p:embed/>
                </p:oleObj>
              </mc:Choice>
              <mc:Fallback>
                <p:oleObj name="Equation" r:id="rId9" imgW="2882900" imgH="914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4791075"/>
                        <a:ext cx="5075238"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228165367"/>
              </p:ext>
            </p:extLst>
          </p:nvPr>
        </p:nvGraphicFramePr>
        <p:xfrm>
          <a:off x="1981200" y="4778375"/>
          <a:ext cx="576262" cy="336550"/>
        </p:xfrm>
        <a:graphic>
          <a:graphicData uri="http://schemas.openxmlformats.org/presentationml/2006/ole">
            <mc:AlternateContent xmlns:mc="http://schemas.openxmlformats.org/markup-compatibility/2006">
              <mc:Choice xmlns:v="urn:schemas-microsoft-com:vml" Requires="v">
                <p:oleObj name="Equation" r:id="rId11" imgW="304404" imgH="177569" progId="Equation.DSMT4">
                  <p:embed/>
                </p:oleObj>
              </mc:Choice>
              <mc:Fallback>
                <p:oleObj name="Equation" r:id="rId11" imgW="304404" imgH="17756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1200" y="4778375"/>
                        <a:ext cx="57626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553564795"/>
              </p:ext>
            </p:extLst>
          </p:nvPr>
        </p:nvGraphicFramePr>
        <p:xfrm>
          <a:off x="1981200" y="5126037"/>
          <a:ext cx="569912" cy="361950"/>
        </p:xfrm>
        <a:graphic>
          <a:graphicData uri="http://schemas.openxmlformats.org/presentationml/2006/ole">
            <mc:AlternateContent xmlns:mc="http://schemas.openxmlformats.org/markup-compatibility/2006">
              <mc:Choice xmlns:v="urn:schemas-microsoft-com:vml" Requires="v">
                <p:oleObj name="Equation" r:id="rId13" imgW="279158" imgH="177646" progId="Equation.DSMT4">
                  <p:embed/>
                </p:oleObj>
              </mc:Choice>
              <mc:Fallback>
                <p:oleObj name="Equation" r:id="rId13" imgW="279158" imgH="17764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81200" y="5126037"/>
                        <a:ext cx="569912"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544137903"/>
              </p:ext>
            </p:extLst>
          </p:nvPr>
        </p:nvGraphicFramePr>
        <p:xfrm>
          <a:off x="1981200" y="5562600"/>
          <a:ext cx="552450" cy="336550"/>
        </p:xfrm>
        <a:graphic>
          <a:graphicData uri="http://schemas.openxmlformats.org/presentationml/2006/ole">
            <mc:AlternateContent xmlns:mc="http://schemas.openxmlformats.org/markup-compatibility/2006">
              <mc:Choice xmlns:v="urn:schemas-microsoft-com:vml" Requires="v">
                <p:oleObj name="Equation" r:id="rId15" imgW="291847" imgH="177646" progId="Equation.DSMT4">
                  <p:embed/>
                </p:oleObj>
              </mc:Choice>
              <mc:Fallback>
                <p:oleObj name="Equation" r:id="rId15" imgW="291847" imgH="177646"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1200" y="5562600"/>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064981252"/>
              </p:ext>
            </p:extLst>
          </p:nvPr>
        </p:nvGraphicFramePr>
        <p:xfrm>
          <a:off x="1981200" y="5938837"/>
          <a:ext cx="604838" cy="352425"/>
        </p:xfrm>
        <a:graphic>
          <a:graphicData uri="http://schemas.openxmlformats.org/presentationml/2006/ole">
            <mc:AlternateContent xmlns:mc="http://schemas.openxmlformats.org/markup-compatibility/2006">
              <mc:Choice xmlns:v="urn:schemas-microsoft-com:vml" Requires="v">
                <p:oleObj name="Equation" r:id="rId17" imgW="304404" imgH="177569" progId="Equation.DSMT4">
                  <p:embed/>
                </p:oleObj>
              </mc:Choice>
              <mc:Fallback>
                <p:oleObj name="Equation" r:id="rId17" imgW="304404" imgH="17756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81200" y="5938837"/>
                        <a:ext cx="6048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185816965"/>
              </p:ext>
            </p:extLst>
          </p:nvPr>
        </p:nvGraphicFramePr>
        <p:xfrm>
          <a:off x="5029200" y="4738688"/>
          <a:ext cx="628650" cy="366712"/>
        </p:xfrm>
        <a:graphic>
          <a:graphicData uri="http://schemas.openxmlformats.org/presentationml/2006/ole">
            <mc:AlternateContent xmlns:mc="http://schemas.openxmlformats.org/markup-compatibility/2006">
              <mc:Choice xmlns:v="urn:schemas-microsoft-com:vml" Requires="v">
                <p:oleObj name="Equation" r:id="rId19" imgW="304404" imgH="177569" progId="Equation.DSMT4">
                  <p:embed/>
                </p:oleObj>
              </mc:Choice>
              <mc:Fallback>
                <p:oleObj name="Equation" r:id="rId19" imgW="304404" imgH="177569"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29200" y="4738688"/>
                        <a:ext cx="6286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07714176"/>
              </p:ext>
            </p:extLst>
          </p:nvPr>
        </p:nvGraphicFramePr>
        <p:xfrm>
          <a:off x="5029200" y="5181600"/>
          <a:ext cx="601663" cy="350838"/>
        </p:xfrm>
        <a:graphic>
          <a:graphicData uri="http://schemas.openxmlformats.org/presentationml/2006/ole">
            <mc:AlternateContent xmlns:mc="http://schemas.openxmlformats.org/markup-compatibility/2006">
              <mc:Choice xmlns:v="urn:schemas-microsoft-com:vml" Requires="v">
                <p:oleObj name="Equation" r:id="rId21" imgW="304404" imgH="177569" progId="Equation.DSMT4">
                  <p:embed/>
                </p:oleObj>
              </mc:Choice>
              <mc:Fallback>
                <p:oleObj name="Equation" r:id="rId21" imgW="304404" imgH="177569"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29200" y="5181600"/>
                        <a:ext cx="601663"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823004616"/>
              </p:ext>
            </p:extLst>
          </p:nvPr>
        </p:nvGraphicFramePr>
        <p:xfrm>
          <a:off x="5029200" y="5538787"/>
          <a:ext cx="579437" cy="338138"/>
        </p:xfrm>
        <a:graphic>
          <a:graphicData uri="http://schemas.openxmlformats.org/presentationml/2006/ole">
            <mc:AlternateContent xmlns:mc="http://schemas.openxmlformats.org/markup-compatibility/2006">
              <mc:Choice xmlns:v="urn:schemas-microsoft-com:vml" Requires="v">
                <p:oleObj name="Equation" r:id="rId23" imgW="304404" imgH="177569" progId="Equation.DSMT4">
                  <p:embed/>
                </p:oleObj>
              </mc:Choice>
              <mc:Fallback>
                <p:oleObj name="Equation" r:id="rId23" imgW="304404" imgH="177569"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29200" y="5538787"/>
                        <a:ext cx="579437"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 name="Picture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61247" y="2667000"/>
            <a:ext cx="2560638" cy="182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00800" y="4572000"/>
            <a:ext cx="25273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Slide Number Placeholder 23"/>
          <p:cNvSpPr>
            <a:spLocks noGrp="1"/>
          </p:cNvSpPr>
          <p:nvPr>
            <p:ph type="sldNum" sz="quarter" idx="12"/>
          </p:nvPr>
        </p:nvSpPr>
        <p:spPr/>
        <p:txBody>
          <a:bodyPr/>
          <a:lstStyle/>
          <a:p>
            <a:fld id="{277DF73A-744A-48DE-ABBC-0E810D8855BB}" type="slidenum">
              <a:rPr lang="en-US" smtClean="0"/>
              <a:t>20</a:t>
            </a:fld>
            <a:endParaRPr lang="en-US"/>
          </a:p>
        </p:txBody>
      </p:sp>
      <p:sp>
        <p:nvSpPr>
          <p:cNvPr id="25" name="Footer Placeholder 24"/>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2864740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1384995"/>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 </a:t>
            </a:r>
            <a:r>
              <a:rPr lang="en-US" sz="2800" b="1" dirty="0">
                <a:solidFill>
                  <a:srgbClr val="7030A0"/>
                </a:solidFill>
              </a:rPr>
              <a:t>(Discrete Case)</a:t>
            </a:r>
          </a:p>
          <a:p>
            <a:endParaRPr lang="en-US" sz="2800" dirty="0">
              <a:solidFill>
                <a:srgbClr val="FF0000"/>
              </a:solidFill>
              <a:effectLst>
                <a:outerShdw blurRad="38100" dist="38100" dir="2700000" algn="tl">
                  <a:srgbClr val="000000">
                    <a:alpha val="43137"/>
                  </a:srgbClr>
                </a:outerShdw>
              </a:effectLst>
            </a:endParaRPr>
          </a:p>
          <a:p>
            <a:r>
              <a:rPr lang="en-US" sz="2800" dirty="0">
                <a:solidFill>
                  <a:srgbClr val="1338AD"/>
                </a:solidFill>
                <a:effectLst/>
              </a:rPr>
              <a:t>		</a:t>
            </a:r>
            <a:endParaRPr lang="en-US" sz="2800" dirty="0">
              <a:effectLst/>
            </a:endParaRPr>
          </a:p>
        </p:txBody>
      </p:sp>
      <p:pic>
        <p:nvPicPr>
          <p:cNvPr id="5"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008187"/>
            <a:ext cx="5348288" cy="462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288" y="1989137"/>
            <a:ext cx="2043112" cy="460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277DF73A-744A-48DE-ABBC-0E810D8855BB}" type="slidenum">
              <a:rPr lang="en-US" smtClean="0"/>
              <a:t>21</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785040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1384995"/>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 </a:t>
            </a:r>
            <a:r>
              <a:rPr lang="en-US" sz="2800" b="1" dirty="0">
                <a:solidFill>
                  <a:srgbClr val="7030A0"/>
                </a:solidFill>
              </a:rPr>
              <a:t>(Discrete Case)</a:t>
            </a:r>
          </a:p>
          <a:p>
            <a:r>
              <a:rPr lang="en-US" sz="2800" b="1" dirty="0">
                <a:solidFill>
                  <a:schemeClr val="accent6">
                    <a:lumMod val="75000"/>
                  </a:schemeClr>
                </a:solidFill>
                <a:effectLst>
                  <a:outerShdw blurRad="38100" dist="38100" dir="2700000" algn="tl">
                    <a:srgbClr val="000000">
                      <a:alpha val="43137"/>
                    </a:srgbClr>
                  </a:outerShdw>
                </a:effectLst>
              </a:rPr>
              <a:t> </a:t>
            </a:r>
          </a:p>
          <a:p>
            <a:r>
              <a:rPr lang="en-US" sz="2800" dirty="0">
                <a:solidFill>
                  <a:srgbClr val="1338AD"/>
                </a:solidFill>
                <a:effectLst/>
              </a:rPr>
              <a:t>		</a:t>
            </a:r>
            <a:endParaRPr lang="en-US" sz="2800" dirty="0">
              <a:effectLst/>
            </a:endParaRPr>
          </a:p>
        </p:txBody>
      </p:sp>
      <p:sp>
        <p:nvSpPr>
          <p:cNvPr id="5" name="Rectangle 5"/>
          <p:cNvSpPr>
            <a:spLocks noRot="1" noChangeArrowheads="1"/>
          </p:cNvSpPr>
          <p:nvPr/>
        </p:nvSpPr>
        <p:spPr bwMode="auto">
          <a:xfrm>
            <a:off x="381000" y="1825625"/>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Wingdings" pitchFamily="2" charset="2"/>
              <a:buChar char="§"/>
            </a:pPr>
            <a:r>
              <a:rPr lang="en-US" sz="2400" dirty="0"/>
              <a:t>Obtain the scaled histogram-equalized values,</a:t>
            </a:r>
          </a:p>
          <a:p>
            <a:pPr eaLnBrk="1" hangingPunct="1">
              <a:spcBef>
                <a:spcPct val="20000"/>
              </a:spcBef>
              <a:buClr>
                <a:schemeClr val="hlink"/>
              </a:buClr>
              <a:buSzPct val="80000"/>
            </a:pPr>
            <a:endParaRPr lang="en-US" sz="2400" dirty="0"/>
          </a:p>
          <a:p>
            <a:pPr marL="342900" indent="-342900" eaLnBrk="1" hangingPunct="1">
              <a:spcBef>
                <a:spcPct val="20000"/>
              </a:spcBef>
              <a:buClr>
                <a:schemeClr val="hlink"/>
              </a:buClr>
              <a:buSzPct val="80000"/>
              <a:buFont typeface="Wingdings" pitchFamily="2" charset="2"/>
              <a:buChar char="§"/>
            </a:pPr>
            <a:endParaRPr lang="en-US" sz="2400" dirty="0"/>
          </a:p>
          <a:p>
            <a:pPr marL="342900" indent="-342900" eaLnBrk="1" hangingPunct="1">
              <a:spcBef>
                <a:spcPct val="20000"/>
              </a:spcBef>
              <a:buClr>
                <a:schemeClr val="hlink"/>
              </a:buClr>
              <a:buSzPct val="80000"/>
              <a:buFont typeface="Wingdings" pitchFamily="2" charset="2"/>
              <a:buChar char="§"/>
            </a:pPr>
            <a:r>
              <a:rPr lang="en-US" sz="2400" dirty="0"/>
              <a:t>Compute all the values of the transformation function G,</a:t>
            </a:r>
          </a:p>
          <a:p>
            <a:pPr marL="342900" indent="-342900" eaLnBrk="1" hangingPunct="1">
              <a:spcBef>
                <a:spcPct val="20000"/>
              </a:spcBef>
              <a:buClr>
                <a:schemeClr val="hlink"/>
              </a:buClr>
              <a:buSzPct val="80000"/>
              <a:buFont typeface="Wingdings" pitchFamily="2" charset="2"/>
              <a:buChar char="§"/>
            </a:pPr>
            <a:endParaRPr lang="en-US" sz="2400" dirty="0"/>
          </a:p>
        </p:txBody>
      </p:sp>
      <p:graphicFrame>
        <p:nvGraphicFramePr>
          <p:cNvPr id="6" name="Object 5"/>
          <p:cNvGraphicFramePr>
            <a:graphicFrameLocks noChangeAspect="1"/>
          </p:cNvGraphicFramePr>
          <p:nvPr>
            <p:extLst>
              <p:ext uri="{D42A27DB-BD31-4B8C-83A1-F6EECF244321}">
                <p14:modId xmlns:p14="http://schemas.microsoft.com/office/powerpoint/2010/main" val="2941196115"/>
              </p:ext>
            </p:extLst>
          </p:nvPr>
        </p:nvGraphicFramePr>
        <p:xfrm>
          <a:off x="2101850" y="2354263"/>
          <a:ext cx="4022725" cy="922337"/>
        </p:xfrm>
        <a:graphic>
          <a:graphicData uri="http://schemas.openxmlformats.org/presentationml/2006/ole">
            <mc:AlternateContent xmlns:mc="http://schemas.openxmlformats.org/markup-compatibility/2006">
              <mc:Choice xmlns:v="urn:schemas-microsoft-com:vml" Requires="v">
                <p:oleObj name="Equation" r:id="rId3" imgW="1993900" imgH="457200" progId="Equation.DSMT4">
                  <p:embed/>
                </p:oleObj>
              </mc:Choice>
              <mc:Fallback>
                <p:oleObj name="Equation" r:id="rId3" imgW="19939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1850" y="2354263"/>
                        <a:ext cx="4022725" cy="92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83051093"/>
              </p:ext>
            </p:extLst>
          </p:nvPr>
        </p:nvGraphicFramePr>
        <p:xfrm>
          <a:off x="1281113" y="3733800"/>
          <a:ext cx="2717800" cy="749300"/>
        </p:xfrm>
        <a:graphic>
          <a:graphicData uri="http://schemas.openxmlformats.org/presentationml/2006/ole">
            <mc:AlternateContent xmlns:mc="http://schemas.openxmlformats.org/markup-compatibility/2006">
              <mc:Choice xmlns:v="urn:schemas-microsoft-com:vml" Requires="v">
                <p:oleObj name="Equation" r:id="rId5" imgW="1612900" imgH="444500" progId="Equation.DSMT4">
                  <p:embed/>
                </p:oleObj>
              </mc:Choice>
              <mc:Fallback>
                <p:oleObj name="Equation" r:id="rId5" imgW="1612900" imgH="444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1113" y="3733800"/>
                        <a:ext cx="27178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96022678"/>
              </p:ext>
            </p:extLst>
          </p:nvPr>
        </p:nvGraphicFramePr>
        <p:xfrm>
          <a:off x="1228725" y="4627562"/>
          <a:ext cx="5075238" cy="1609725"/>
        </p:xfrm>
        <a:graphic>
          <a:graphicData uri="http://schemas.openxmlformats.org/presentationml/2006/ole">
            <mc:AlternateContent xmlns:mc="http://schemas.openxmlformats.org/markup-compatibility/2006">
              <mc:Choice xmlns:v="urn:schemas-microsoft-com:vml" Requires="v">
                <p:oleObj name="Equation" r:id="rId7" imgW="2882900" imgH="914400" progId="Equation.DSMT4">
                  <p:embed/>
                </p:oleObj>
              </mc:Choice>
              <mc:Fallback>
                <p:oleObj name="Equation" r:id="rId7" imgW="2882900" imgH="914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8725" y="4627562"/>
                        <a:ext cx="5075238"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977659960"/>
              </p:ext>
            </p:extLst>
          </p:nvPr>
        </p:nvGraphicFramePr>
        <p:xfrm>
          <a:off x="2878138" y="4651375"/>
          <a:ext cx="576262" cy="336550"/>
        </p:xfrm>
        <a:graphic>
          <a:graphicData uri="http://schemas.openxmlformats.org/presentationml/2006/ole">
            <mc:AlternateContent xmlns:mc="http://schemas.openxmlformats.org/markup-compatibility/2006">
              <mc:Choice xmlns:v="urn:schemas-microsoft-com:vml" Requires="v">
                <p:oleObj name="Equation" r:id="rId9" imgW="304404" imgH="177569" progId="Equation.DSMT4">
                  <p:embed/>
                </p:oleObj>
              </mc:Choice>
              <mc:Fallback>
                <p:oleObj name="Equation" r:id="rId9" imgW="304404" imgH="17756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138" y="4651375"/>
                        <a:ext cx="57626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607693442"/>
              </p:ext>
            </p:extLst>
          </p:nvPr>
        </p:nvGraphicFramePr>
        <p:xfrm>
          <a:off x="2824163" y="4999037"/>
          <a:ext cx="569912" cy="361950"/>
        </p:xfrm>
        <a:graphic>
          <a:graphicData uri="http://schemas.openxmlformats.org/presentationml/2006/ole">
            <mc:AlternateContent xmlns:mc="http://schemas.openxmlformats.org/markup-compatibility/2006">
              <mc:Choice xmlns:v="urn:schemas-microsoft-com:vml" Requires="v">
                <p:oleObj name="Equation" r:id="rId11" imgW="279158" imgH="177646" progId="Equation.DSMT4">
                  <p:embed/>
                </p:oleObj>
              </mc:Choice>
              <mc:Fallback>
                <p:oleObj name="Equation" r:id="rId11" imgW="279158"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24163" y="4999037"/>
                        <a:ext cx="569912"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000340157"/>
              </p:ext>
            </p:extLst>
          </p:nvPr>
        </p:nvGraphicFramePr>
        <p:xfrm>
          <a:off x="2836863" y="5397500"/>
          <a:ext cx="552450" cy="336550"/>
        </p:xfrm>
        <a:graphic>
          <a:graphicData uri="http://schemas.openxmlformats.org/presentationml/2006/ole">
            <mc:AlternateContent xmlns:mc="http://schemas.openxmlformats.org/markup-compatibility/2006">
              <mc:Choice xmlns:v="urn:schemas-microsoft-com:vml" Requires="v">
                <p:oleObj name="Equation" r:id="rId13" imgW="291847" imgH="177646" progId="Equation.DSMT4">
                  <p:embed/>
                </p:oleObj>
              </mc:Choice>
              <mc:Fallback>
                <p:oleObj name="Equation" r:id="rId13" imgW="291847" imgH="17764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6863" y="5397500"/>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67522488"/>
              </p:ext>
            </p:extLst>
          </p:nvPr>
        </p:nvGraphicFramePr>
        <p:xfrm>
          <a:off x="2844800" y="5811837"/>
          <a:ext cx="604838" cy="352425"/>
        </p:xfrm>
        <a:graphic>
          <a:graphicData uri="http://schemas.openxmlformats.org/presentationml/2006/ole">
            <mc:AlternateContent xmlns:mc="http://schemas.openxmlformats.org/markup-compatibility/2006">
              <mc:Choice xmlns:v="urn:schemas-microsoft-com:vml" Requires="v">
                <p:oleObj name="Equation" r:id="rId15" imgW="304404" imgH="177569" progId="Equation.DSMT4">
                  <p:embed/>
                </p:oleObj>
              </mc:Choice>
              <mc:Fallback>
                <p:oleObj name="Equation" r:id="rId15" imgW="304404" imgH="1775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4800" y="5811837"/>
                        <a:ext cx="6048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351269963"/>
              </p:ext>
            </p:extLst>
          </p:nvPr>
        </p:nvGraphicFramePr>
        <p:xfrm>
          <a:off x="5673725" y="4597400"/>
          <a:ext cx="628650" cy="366712"/>
        </p:xfrm>
        <a:graphic>
          <a:graphicData uri="http://schemas.openxmlformats.org/presentationml/2006/ole">
            <mc:AlternateContent xmlns:mc="http://schemas.openxmlformats.org/markup-compatibility/2006">
              <mc:Choice xmlns:v="urn:schemas-microsoft-com:vml" Requires="v">
                <p:oleObj name="Equation" r:id="rId17" imgW="304404" imgH="177569" progId="Equation.DSMT4">
                  <p:embed/>
                </p:oleObj>
              </mc:Choice>
              <mc:Fallback>
                <p:oleObj name="Equation" r:id="rId17" imgW="304404" imgH="17756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73725" y="4597400"/>
                        <a:ext cx="6286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653516387"/>
              </p:ext>
            </p:extLst>
          </p:nvPr>
        </p:nvGraphicFramePr>
        <p:xfrm>
          <a:off x="5702300" y="5011737"/>
          <a:ext cx="601663" cy="350838"/>
        </p:xfrm>
        <a:graphic>
          <a:graphicData uri="http://schemas.openxmlformats.org/presentationml/2006/ole">
            <mc:AlternateContent xmlns:mc="http://schemas.openxmlformats.org/markup-compatibility/2006">
              <mc:Choice xmlns:v="urn:schemas-microsoft-com:vml" Requires="v">
                <p:oleObj name="Equation" r:id="rId19" imgW="304404" imgH="177569" progId="Equation.DSMT4">
                  <p:embed/>
                </p:oleObj>
              </mc:Choice>
              <mc:Fallback>
                <p:oleObj name="Equation" r:id="rId19" imgW="304404" imgH="177569"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02300" y="5011737"/>
                        <a:ext cx="601663"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55031284"/>
              </p:ext>
            </p:extLst>
          </p:nvPr>
        </p:nvGraphicFramePr>
        <p:xfrm>
          <a:off x="5745163" y="5411787"/>
          <a:ext cx="579437" cy="338138"/>
        </p:xfrm>
        <a:graphic>
          <a:graphicData uri="http://schemas.openxmlformats.org/presentationml/2006/ole">
            <mc:AlternateContent xmlns:mc="http://schemas.openxmlformats.org/markup-compatibility/2006">
              <mc:Choice xmlns:v="urn:schemas-microsoft-com:vml" Requires="v">
                <p:oleObj name="Equation" r:id="rId21" imgW="304404" imgH="177569" progId="Equation.DSMT4">
                  <p:embed/>
                </p:oleObj>
              </mc:Choice>
              <mc:Fallback>
                <p:oleObj name="Equation" r:id="rId21" imgW="304404" imgH="177569"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45163" y="5411787"/>
                        <a:ext cx="579437"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256881027"/>
              </p:ext>
            </p:extLst>
          </p:nvPr>
        </p:nvGraphicFramePr>
        <p:xfrm>
          <a:off x="4059238" y="3897312"/>
          <a:ext cx="619125" cy="360363"/>
        </p:xfrm>
        <a:graphic>
          <a:graphicData uri="http://schemas.openxmlformats.org/presentationml/2006/ole">
            <mc:AlternateContent xmlns:mc="http://schemas.openxmlformats.org/markup-compatibility/2006">
              <mc:Choice xmlns:v="urn:schemas-microsoft-com:vml" Requires="v">
                <p:oleObj name="Equation" r:id="rId23" imgW="304404" imgH="177569" progId="Equation.DSMT4">
                  <p:embed/>
                </p:oleObj>
              </mc:Choice>
              <mc:Fallback>
                <p:oleObj name="Equation" r:id="rId23" imgW="304404" imgH="177569"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59238" y="3897312"/>
                        <a:ext cx="61912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23"/>
          <p:cNvSpPr txBox="1">
            <a:spLocks noChangeArrowheads="1"/>
          </p:cNvSpPr>
          <p:nvPr/>
        </p:nvSpPr>
        <p:spPr bwMode="auto">
          <a:xfrm>
            <a:off x="3857625" y="5746750"/>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dirty="0">
                <a:solidFill>
                  <a:srgbClr val="000066"/>
                </a:solidFill>
              </a:rPr>
              <a:t>s</a:t>
            </a:r>
            <a:r>
              <a:rPr lang="en-US" sz="2000" b="1" baseline="-25000" dirty="0">
                <a:solidFill>
                  <a:srgbClr val="000066"/>
                </a:solidFill>
              </a:rPr>
              <a:t>5</a:t>
            </a:r>
          </a:p>
        </p:txBody>
      </p:sp>
      <p:sp>
        <p:nvSpPr>
          <p:cNvPr id="18" name="Text Box 24"/>
          <p:cNvSpPr txBox="1">
            <a:spLocks noChangeArrowheads="1"/>
          </p:cNvSpPr>
          <p:nvPr/>
        </p:nvSpPr>
        <p:spPr bwMode="auto">
          <a:xfrm>
            <a:off x="4286250" y="5746750"/>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rgbClr val="000066"/>
                </a:solidFill>
              </a:rPr>
              <a:t>s</a:t>
            </a:r>
            <a:r>
              <a:rPr lang="en-US" sz="2000" b="1" baseline="-25000">
                <a:solidFill>
                  <a:srgbClr val="000066"/>
                </a:solidFill>
              </a:rPr>
              <a:t>6</a:t>
            </a:r>
          </a:p>
        </p:txBody>
      </p:sp>
      <p:sp>
        <p:nvSpPr>
          <p:cNvPr id="19" name="Text Box 25"/>
          <p:cNvSpPr txBox="1">
            <a:spLocks noChangeArrowheads="1"/>
          </p:cNvSpPr>
          <p:nvPr/>
        </p:nvSpPr>
        <p:spPr bwMode="auto">
          <a:xfrm>
            <a:off x="4757738" y="5746750"/>
            <a:ext cx="512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rgbClr val="000066"/>
                </a:solidFill>
              </a:rPr>
              <a:t>s</a:t>
            </a:r>
            <a:r>
              <a:rPr lang="en-US" sz="2000" b="1" baseline="-25000">
                <a:solidFill>
                  <a:srgbClr val="000066"/>
                </a:solidFill>
              </a:rPr>
              <a:t>7</a:t>
            </a:r>
          </a:p>
        </p:txBody>
      </p:sp>
      <p:sp>
        <p:nvSpPr>
          <p:cNvPr id="20" name="Text Box 27"/>
          <p:cNvSpPr txBox="1">
            <a:spLocks noChangeArrowheads="1"/>
          </p:cNvSpPr>
          <p:nvPr/>
        </p:nvSpPr>
        <p:spPr bwMode="auto">
          <a:xfrm>
            <a:off x="3429000" y="5775325"/>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dirty="0">
                <a:solidFill>
                  <a:srgbClr val="000066"/>
                </a:solidFill>
              </a:rPr>
              <a:t>s</a:t>
            </a:r>
            <a:r>
              <a:rPr lang="en-US" sz="2000" b="1" baseline="-25000" dirty="0">
                <a:solidFill>
                  <a:srgbClr val="000066"/>
                </a:solidFill>
              </a:rPr>
              <a:t>4</a:t>
            </a:r>
          </a:p>
        </p:txBody>
      </p:sp>
      <p:sp>
        <p:nvSpPr>
          <p:cNvPr id="21" name="Text Box 20"/>
          <p:cNvSpPr txBox="1">
            <a:spLocks noChangeArrowheads="1"/>
          </p:cNvSpPr>
          <p:nvPr/>
        </p:nvSpPr>
        <p:spPr bwMode="auto">
          <a:xfrm>
            <a:off x="3463925" y="4986337"/>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dirty="0">
                <a:solidFill>
                  <a:srgbClr val="000066"/>
                </a:solidFill>
              </a:rPr>
              <a:t>s</a:t>
            </a:r>
            <a:r>
              <a:rPr lang="en-US" sz="2000" b="1" baseline="-25000" dirty="0">
                <a:solidFill>
                  <a:srgbClr val="000066"/>
                </a:solidFill>
              </a:rPr>
              <a:t>0</a:t>
            </a:r>
          </a:p>
        </p:txBody>
      </p:sp>
      <p:sp>
        <p:nvSpPr>
          <p:cNvPr id="22" name="Text Box 21"/>
          <p:cNvSpPr txBox="1">
            <a:spLocks noChangeArrowheads="1"/>
          </p:cNvSpPr>
          <p:nvPr/>
        </p:nvSpPr>
        <p:spPr bwMode="auto">
          <a:xfrm>
            <a:off x="3444875" y="5353050"/>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dirty="0">
                <a:solidFill>
                  <a:srgbClr val="000066"/>
                </a:solidFill>
              </a:rPr>
              <a:t>s</a:t>
            </a:r>
            <a:r>
              <a:rPr lang="en-US" sz="2000" b="1" baseline="-25000" dirty="0">
                <a:solidFill>
                  <a:srgbClr val="000066"/>
                </a:solidFill>
              </a:rPr>
              <a:t>2</a:t>
            </a:r>
          </a:p>
        </p:txBody>
      </p:sp>
      <p:sp>
        <p:nvSpPr>
          <p:cNvPr id="23" name="Text Box 22"/>
          <p:cNvSpPr txBox="1">
            <a:spLocks noChangeArrowheads="1"/>
          </p:cNvSpPr>
          <p:nvPr/>
        </p:nvSpPr>
        <p:spPr bwMode="auto">
          <a:xfrm>
            <a:off x="6302375" y="5381625"/>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rgbClr val="000066"/>
                </a:solidFill>
              </a:rPr>
              <a:t>s</a:t>
            </a:r>
            <a:r>
              <a:rPr lang="en-US" sz="2000" b="1" baseline="-25000">
                <a:solidFill>
                  <a:srgbClr val="000066"/>
                </a:solidFill>
              </a:rPr>
              <a:t>3</a:t>
            </a:r>
          </a:p>
        </p:txBody>
      </p:sp>
      <p:sp>
        <p:nvSpPr>
          <p:cNvPr id="24" name="Text Box 26"/>
          <p:cNvSpPr txBox="1">
            <a:spLocks noChangeArrowheads="1"/>
          </p:cNvSpPr>
          <p:nvPr/>
        </p:nvSpPr>
        <p:spPr bwMode="auto">
          <a:xfrm>
            <a:off x="6288088" y="4953000"/>
            <a:ext cx="512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rgbClr val="000066"/>
                </a:solidFill>
              </a:rPr>
              <a:t>s</a:t>
            </a:r>
            <a:r>
              <a:rPr lang="en-US" sz="2000" b="1" baseline="-25000">
                <a:solidFill>
                  <a:srgbClr val="000066"/>
                </a:solidFill>
              </a:rPr>
              <a:t>1</a:t>
            </a:r>
          </a:p>
        </p:txBody>
      </p:sp>
      <p:sp>
        <p:nvSpPr>
          <p:cNvPr id="30" name="Slide Number Placeholder 29"/>
          <p:cNvSpPr>
            <a:spLocks noGrp="1"/>
          </p:cNvSpPr>
          <p:nvPr>
            <p:ph type="sldNum" sz="quarter" idx="12"/>
          </p:nvPr>
        </p:nvSpPr>
        <p:spPr/>
        <p:txBody>
          <a:bodyPr/>
          <a:lstStyle/>
          <a:p>
            <a:fld id="{277DF73A-744A-48DE-ABBC-0E810D8855BB}" type="slidenum">
              <a:rPr lang="en-US" smtClean="0"/>
              <a:t>22</a:t>
            </a:fld>
            <a:endParaRPr lang="en-US"/>
          </a:p>
        </p:txBody>
      </p:sp>
      <p:sp>
        <p:nvSpPr>
          <p:cNvPr id="31" name="Footer Placeholder 30"/>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2774896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954107"/>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 </a:t>
            </a:r>
            <a:r>
              <a:rPr lang="en-US" sz="2800" b="1" dirty="0">
                <a:solidFill>
                  <a:srgbClr val="7030A0"/>
                </a:solidFill>
              </a:rPr>
              <a:t>(Discrete Case)</a:t>
            </a:r>
            <a:r>
              <a:rPr lang="en-US" sz="2800" dirty="0">
                <a:solidFill>
                  <a:srgbClr val="1338AD"/>
                </a:solidFill>
                <a:effectLst/>
              </a:rPr>
              <a:t>		</a:t>
            </a:r>
            <a:endParaRPr lang="en-US" sz="2800" dirty="0">
              <a:effectLst/>
            </a:endParaRPr>
          </a:p>
        </p:txBody>
      </p:sp>
      <p:pic>
        <p:nvPicPr>
          <p:cNvPr id="5"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650" y="2667000"/>
            <a:ext cx="290195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27"/>
          <p:cNvGraphicFramePr>
            <a:graphicFrameLocks noChangeAspect="1"/>
          </p:cNvGraphicFramePr>
          <p:nvPr>
            <p:extLst>
              <p:ext uri="{D42A27DB-BD31-4B8C-83A1-F6EECF244321}">
                <p14:modId xmlns:p14="http://schemas.microsoft.com/office/powerpoint/2010/main" val="2243090347"/>
              </p:ext>
            </p:extLst>
          </p:nvPr>
        </p:nvGraphicFramePr>
        <p:xfrm>
          <a:off x="2152650" y="1976437"/>
          <a:ext cx="4271963" cy="979488"/>
        </p:xfrm>
        <a:graphic>
          <a:graphicData uri="http://schemas.openxmlformats.org/presentationml/2006/ole">
            <mc:AlternateContent xmlns:mc="http://schemas.openxmlformats.org/markup-compatibility/2006">
              <mc:Choice xmlns:v="urn:schemas-microsoft-com:vml" Requires="v">
                <p:oleObj name="Equation" r:id="rId4" imgW="1993680" imgH="457200" progId="Equation.DSMT4">
                  <p:embed/>
                </p:oleObj>
              </mc:Choice>
              <mc:Fallback>
                <p:oleObj name="Equation" r:id="rId4" imgW="199368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650" y="1976437"/>
                        <a:ext cx="4271963"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9"/>
          <p:cNvGraphicFramePr>
            <a:graphicFrameLocks noChangeAspect="1"/>
          </p:cNvGraphicFramePr>
          <p:nvPr>
            <p:extLst>
              <p:ext uri="{D42A27DB-BD31-4B8C-83A1-F6EECF244321}">
                <p14:modId xmlns:p14="http://schemas.microsoft.com/office/powerpoint/2010/main" val="899684831"/>
              </p:ext>
            </p:extLst>
          </p:nvPr>
        </p:nvGraphicFramePr>
        <p:xfrm>
          <a:off x="3962400" y="2949575"/>
          <a:ext cx="249237" cy="3603625"/>
        </p:xfrm>
        <a:graphic>
          <a:graphicData uri="http://schemas.openxmlformats.org/presentationml/2006/ole">
            <mc:AlternateContent xmlns:mc="http://schemas.openxmlformats.org/markup-compatibility/2006">
              <mc:Choice xmlns:v="urn:schemas-microsoft-com:vml" Requires="v">
                <p:oleObj name="Equation" r:id="rId6" imgW="139680" imgH="2019240" progId="Equation.DSMT4">
                  <p:embed/>
                </p:oleObj>
              </mc:Choice>
              <mc:Fallback>
                <p:oleObj name="Equation" r:id="rId6" imgW="139680" imgH="20192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2949575"/>
                        <a:ext cx="249237" cy="360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32"/>
          <p:cNvSpPr>
            <a:spLocks noChangeShapeType="1"/>
          </p:cNvSpPr>
          <p:nvPr/>
        </p:nvSpPr>
        <p:spPr bwMode="auto">
          <a:xfrm>
            <a:off x="4448175" y="3505200"/>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3"/>
          <p:cNvSpPr>
            <a:spLocks noChangeShapeType="1"/>
          </p:cNvSpPr>
          <p:nvPr/>
        </p:nvSpPr>
        <p:spPr bwMode="auto">
          <a:xfrm>
            <a:off x="4414837" y="3886200"/>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34"/>
          <p:cNvSpPr>
            <a:spLocks noChangeShapeType="1"/>
          </p:cNvSpPr>
          <p:nvPr/>
        </p:nvSpPr>
        <p:spPr bwMode="auto">
          <a:xfrm>
            <a:off x="4429125" y="4243387"/>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35"/>
          <p:cNvSpPr>
            <a:spLocks noChangeShapeType="1"/>
          </p:cNvSpPr>
          <p:nvPr/>
        </p:nvSpPr>
        <p:spPr bwMode="auto">
          <a:xfrm>
            <a:off x="4443412" y="4629150"/>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36"/>
          <p:cNvSpPr>
            <a:spLocks noChangeShapeType="1"/>
          </p:cNvSpPr>
          <p:nvPr/>
        </p:nvSpPr>
        <p:spPr bwMode="auto">
          <a:xfrm>
            <a:off x="4443412" y="5029200"/>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37"/>
          <p:cNvSpPr>
            <a:spLocks noChangeShapeType="1"/>
          </p:cNvSpPr>
          <p:nvPr/>
        </p:nvSpPr>
        <p:spPr bwMode="auto">
          <a:xfrm flipV="1">
            <a:off x="4391025" y="5175250"/>
            <a:ext cx="1190625" cy="3333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38"/>
          <p:cNvSpPr>
            <a:spLocks noChangeShapeType="1"/>
          </p:cNvSpPr>
          <p:nvPr/>
        </p:nvSpPr>
        <p:spPr bwMode="auto">
          <a:xfrm flipV="1">
            <a:off x="4376737" y="5262562"/>
            <a:ext cx="1174750" cy="6381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39"/>
          <p:cNvSpPr>
            <a:spLocks noChangeShapeType="1"/>
          </p:cNvSpPr>
          <p:nvPr/>
        </p:nvSpPr>
        <p:spPr bwMode="auto">
          <a:xfrm flipV="1">
            <a:off x="4289425" y="5364162"/>
            <a:ext cx="1262062"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Slide Number Placeholder 20"/>
          <p:cNvSpPr>
            <a:spLocks noGrp="1"/>
          </p:cNvSpPr>
          <p:nvPr>
            <p:ph type="sldNum" sz="quarter" idx="12"/>
          </p:nvPr>
        </p:nvSpPr>
        <p:spPr/>
        <p:txBody>
          <a:bodyPr/>
          <a:lstStyle/>
          <a:p>
            <a:fld id="{277DF73A-744A-48DE-ABBC-0E810D8855BB}" type="slidenum">
              <a:rPr lang="en-US" smtClean="0"/>
              <a:t>23</a:t>
            </a:fld>
            <a:endParaRPr lang="en-US"/>
          </a:p>
        </p:txBody>
      </p:sp>
      <p:sp>
        <p:nvSpPr>
          <p:cNvPr id="22" name="Footer Placeholder 21"/>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477994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954107"/>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 </a:t>
            </a:r>
            <a:r>
              <a:rPr lang="en-US" sz="2800" b="1" dirty="0">
                <a:solidFill>
                  <a:srgbClr val="7030A0"/>
                </a:solidFill>
              </a:rPr>
              <a:t>(Discrete Case)</a:t>
            </a:r>
            <a:r>
              <a:rPr lang="en-US" sz="2800" dirty="0">
                <a:solidFill>
                  <a:srgbClr val="1338AD"/>
                </a:solidFill>
                <a:effectLst/>
              </a:rPr>
              <a:t>		</a:t>
            </a:r>
            <a:endParaRPr lang="en-US" sz="2800" dirty="0">
              <a:effectLst/>
            </a:endParaRPr>
          </a:p>
        </p:txBody>
      </p:sp>
      <p:graphicFrame>
        <p:nvGraphicFramePr>
          <p:cNvPr id="16" name="Object 15"/>
          <p:cNvGraphicFramePr>
            <a:graphicFrameLocks noChangeAspect="1"/>
          </p:cNvGraphicFramePr>
          <p:nvPr>
            <p:extLst>
              <p:ext uri="{D42A27DB-BD31-4B8C-83A1-F6EECF244321}">
                <p14:modId xmlns:p14="http://schemas.microsoft.com/office/powerpoint/2010/main" val="3398867173"/>
              </p:ext>
            </p:extLst>
          </p:nvPr>
        </p:nvGraphicFramePr>
        <p:xfrm>
          <a:off x="3800268" y="2057400"/>
          <a:ext cx="1076532" cy="4419600"/>
        </p:xfrm>
        <a:graphic>
          <a:graphicData uri="http://schemas.openxmlformats.org/presentationml/2006/ole">
            <mc:AlternateContent xmlns:mc="http://schemas.openxmlformats.org/markup-compatibility/2006">
              <mc:Choice xmlns:v="urn:schemas-microsoft-com:vml" Requires="v">
                <p:oleObj name="Equation" r:id="rId3" imgW="495300" imgH="2032000" progId="Equation.DSMT4">
                  <p:embed/>
                </p:oleObj>
              </mc:Choice>
              <mc:Fallback>
                <p:oleObj name="Equation" r:id="rId3" imgW="495300" imgH="2032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268" y="2057400"/>
                        <a:ext cx="1076532" cy="4419600"/>
                      </a:xfrm>
                      <a:prstGeom prst="rect">
                        <a:avLst/>
                      </a:prstGeom>
                      <a:noFill/>
                      <a:ln>
                        <a:noFill/>
                      </a:ln>
                      <a:effectLst/>
                    </p:spPr>
                  </p:pic>
                </p:oleObj>
              </mc:Fallback>
            </mc:AlternateContent>
          </a:graphicData>
        </a:graphic>
      </p:graphicFrame>
      <p:sp>
        <p:nvSpPr>
          <p:cNvPr id="10" name="Slide Number Placeholder 9"/>
          <p:cNvSpPr>
            <a:spLocks noGrp="1"/>
          </p:cNvSpPr>
          <p:nvPr>
            <p:ph type="sldNum" sz="quarter" idx="12"/>
          </p:nvPr>
        </p:nvSpPr>
        <p:spPr/>
        <p:txBody>
          <a:bodyPr/>
          <a:lstStyle/>
          <a:p>
            <a:fld id="{277DF73A-744A-48DE-ABBC-0E810D8855BB}" type="slidenum">
              <a:rPr lang="en-US" smtClean="0"/>
              <a:t>24</a:t>
            </a:fld>
            <a:endParaRPr lang="en-US"/>
          </a:p>
        </p:txBody>
      </p:sp>
      <p:sp>
        <p:nvSpPr>
          <p:cNvPr id="11" name="Footer Placeholder 10"/>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1547174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 </a:t>
            </a:r>
            <a:r>
              <a:rPr lang="en-US" sz="2800" dirty="0">
                <a:solidFill>
                  <a:srgbClr val="1338AD"/>
                </a:solidFill>
                <a:effectLst/>
              </a:rPr>
              <a:t>		</a:t>
            </a:r>
            <a:endParaRPr lang="en-US" sz="2800" dirty="0">
              <a:effectLst/>
            </a:endParaRPr>
          </a:p>
        </p:txBody>
      </p:sp>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2143125"/>
            <a:ext cx="6726238" cy="395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2133600"/>
            <a:ext cx="1936750" cy="297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277DF73A-744A-48DE-ABBC-0E810D8855BB}" type="slidenum">
              <a:rPr lang="en-US" smtClean="0"/>
              <a:t>25</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662504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 </a:t>
            </a:r>
            <a:r>
              <a:rPr lang="en-US" sz="2800" dirty="0">
                <a:solidFill>
                  <a:srgbClr val="1338AD"/>
                </a:solidFill>
                <a:effectLst/>
              </a:rPr>
              <a:t>		</a:t>
            </a:r>
            <a:endParaRPr lang="en-US" sz="2800" dirty="0">
              <a:effectLst/>
            </a:endParaRP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71" y="1828800"/>
            <a:ext cx="5150229" cy="475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957388"/>
            <a:ext cx="1887537" cy="340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277DF73A-744A-48DE-ABBC-0E810D8855BB}" type="slidenum">
              <a:rPr lang="en-US" smtClean="0"/>
              <a:t>26</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146676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 </a:t>
            </a:r>
            <a:r>
              <a:rPr lang="en-US" sz="2800" dirty="0">
                <a:solidFill>
                  <a:srgbClr val="1338AD"/>
                </a:solidFill>
                <a:effectLst/>
              </a:rPr>
              <a:t>		</a:t>
            </a:r>
            <a:endParaRPr lang="en-US" sz="2800" dirty="0">
              <a:effectLst/>
            </a:endParaRP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1828800"/>
            <a:ext cx="3667125" cy="494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365" y="1905000"/>
            <a:ext cx="2147435" cy="31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277DF73A-744A-48DE-ABBC-0E810D8855BB}" type="slidenum">
              <a:rPr lang="en-US" smtClean="0"/>
              <a:t>27</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920061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533400"/>
            <a:ext cx="8533027"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799" y="533400"/>
            <a:ext cx="1008449" cy="990600"/>
          </a:xfrm>
          <a:prstGeom prst="rect">
            <a:avLst/>
          </a:prstGeom>
        </p:spPr>
      </p:pic>
      <p:sp>
        <p:nvSpPr>
          <p:cNvPr id="4" name="TextBox 3"/>
          <p:cNvSpPr txBox="1"/>
          <p:nvPr/>
        </p:nvSpPr>
        <p:spPr>
          <a:xfrm>
            <a:off x="304800" y="1371600"/>
            <a:ext cx="8610600" cy="4573560"/>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Local Histogram Processing</a:t>
            </a:r>
          </a:p>
          <a:p>
            <a:endParaRPr lang="en-US" sz="2800" b="1" dirty="0">
              <a:solidFill>
                <a:schemeClr val="accent6">
                  <a:lumMod val="75000"/>
                </a:schemeClr>
              </a:solidFill>
              <a:effectLst>
                <a:outerShdw blurRad="38100" dist="38100" dir="2700000" algn="tl">
                  <a:srgbClr val="000000">
                    <a:alpha val="43137"/>
                  </a:srgbClr>
                </a:outerShdw>
              </a:effectLst>
            </a:endParaRPr>
          </a:p>
          <a:p>
            <a:pPr marL="342900" indent="-342900">
              <a:spcBef>
                <a:spcPct val="20000"/>
              </a:spcBef>
              <a:buClr>
                <a:schemeClr val="hlink"/>
              </a:buClr>
              <a:buSzPct val="80000"/>
              <a:buFont typeface="Wingdings" pitchFamily="2" charset="2"/>
              <a:buChar char="§"/>
            </a:pPr>
            <a:r>
              <a:rPr lang="en-US" sz="2400" dirty="0"/>
              <a:t>Define a neighborhood and move its center from pixel to pixel.</a:t>
            </a:r>
          </a:p>
          <a:p>
            <a:pPr marL="342900" indent="-342900">
              <a:spcBef>
                <a:spcPct val="20000"/>
              </a:spcBef>
              <a:buClr>
                <a:schemeClr val="hlink"/>
              </a:buClr>
              <a:buSzPct val="80000"/>
              <a:buFont typeface="Wingdings" pitchFamily="2" charset="2"/>
              <a:buChar char="§"/>
            </a:pPr>
            <a:r>
              <a:rPr lang="en-US" sz="2400" dirty="0"/>
              <a:t>At each location, the histogram of the points in the neighborhood is computed. Either histogram equalization or histogram specification transformation function is obtained.</a:t>
            </a:r>
          </a:p>
          <a:p>
            <a:pPr marL="342900" indent="-342900">
              <a:spcBef>
                <a:spcPct val="20000"/>
              </a:spcBef>
              <a:buClr>
                <a:schemeClr val="hlink"/>
              </a:buClr>
              <a:buSzPct val="80000"/>
              <a:buFont typeface="Wingdings" pitchFamily="2" charset="2"/>
              <a:buChar char="§"/>
            </a:pPr>
            <a:r>
              <a:rPr lang="en-US" sz="2400" dirty="0"/>
              <a:t>Map the intensity of the pixel centered in the neighborhood.</a:t>
            </a:r>
          </a:p>
          <a:p>
            <a:pPr marL="342900" indent="-342900">
              <a:spcBef>
                <a:spcPct val="20000"/>
              </a:spcBef>
              <a:buClr>
                <a:schemeClr val="hlink"/>
              </a:buClr>
              <a:buSzPct val="80000"/>
              <a:buFont typeface="Wingdings" pitchFamily="2" charset="2"/>
              <a:buChar char="§"/>
            </a:pPr>
            <a:r>
              <a:rPr lang="en-US" sz="2400" dirty="0"/>
              <a:t>Move to the next location and repeat the procedure.</a:t>
            </a:r>
          </a:p>
          <a:p>
            <a:r>
              <a:rPr lang="en-US" sz="2400" b="1" dirty="0">
                <a:solidFill>
                  <a:srgbClr val="1338AD"/>
                </a:solidFill>
              </a:rPr>
              <a:t>	</a:t>
            </a:r>
            <a:endParaRPr lang="en-US" sz="2800" b="1" dirty="0">
              <a:solidFill>
                <a:srgbClr val="1338AD"/>
              </a:solidFill>
              <a:latin typeface="Baskerville Old Face" pitchFamily="18" charset="0"/>
            </a:endParaRPr>
          </a:p>
          <a:p>
            <a:r>
              <a:rPr lang="en-US" sz="2400" b="1" dirty="0">
                <a:solidFill>
                  <a:srgbClr val="1338AD"/>
                </a:solidFill>
              </a:rPr>
              <a:t> </a:t>
            </a:r>
          </a:p>
        </p:txBody>
      </p:sp>
      <p:sp>
        <p:nvSpPr>
          <p:cNvPr id="10" name="Slide Number Placeholder 9"/>
          <p:cNvSpPr>
            <a:spLocks noGrp="1"/>
          </p:cNvSpPr>
          <p:nvPr>
            <p:ph type="sldNum" sz="quarter" idx="12"/>
          </p:nvPr>
        </p:nvSpPr>
        <p:spPr>
          <a:xfrm>
            <a:off x="7620000" y="18288"/>
            <a:ext cx="1086022" cy="329184"/>
          </a:xfrm>
        </p:spPr>
        <p:txBody>
          <a:bodyPr/>
          <a:lstStyle/>
          <a:p>
            <a:fld id="{277DF73A-744A-48DE-ABBC-0E810D8855BB}" type="slidenum">
              <a:rPr lang="en-US" smtClean="0"/>
              <a:t>28</a:t>
            </a:fld>
            <a:endParaRPr lang="en-US"/>
          </a:p>
        </p:txBody>
      </p:sp>
      <p:sp>
        <p:nvSpPr>
          <p:cNvPr id="11" name="Footer Placeholder 10"/>
          <p:cNvSpPr>
            <a:spLocks noGrp="1"/>
          </p:cNvSpPr>
          <p:nvPr>
            <p:ph type="ftr" sz="quarter" idx="11"/>
          </p:nvPr>
        </p:nvSpPr>
        <p:spPr>
          <a:xfrm>
            <a:off x="3428999" y="18288"/>
            <a:ext cx="4188941" cy="329184"/>
          </a:xfrm>
        </p:spPr>
        <p:txBody>
          <a:bodyPr/>
          <a:lstStyle/>
          <a:p>
            <a:r>
              <a:rPr lang="en-US"/>
              <a:t>Unit-2: Image Enhancement in Spatial Domain </a:t>
            </a:r>
          </a:p>
        </p:txBody>
      </p:sp>
    </p:spTree>
    <p:extLst>
      <p:ext uri="{BB962C8B-B14F-4D97-AF65-F5344CB8AC3E}">
        <p14:creationId xmlns:p14="http://schemas.microsoft.com/office/powerpoint/2010/main" val="1536998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892552"/>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Local Histogram Processing</a:t>
            </a:r>
          </a:p>
          <a:p>
            <a:r>
              <a:rPr lang="en-US" sz="2400" dirty="0">
                <a:solidFill>
                  <a:srgbClr val="1338AD"/>
                </a:solidFill>
              </a:rPr>
              <a:t> </a:t>
            </a:r>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2286000"/>
            <a:ext cx="9063037" cy="376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10"/>
          <p:cNvSpPr>
            <a:spLocks noGrp="1"/>
          </p:cNvSpPr>
          <p:nvPr>
            <p:ph type="sldNum" sz="quarter" idx="12"/>
          </p:nvPr>
        </p:nvSpPr>
        <p:spPr/>
        <p:txBody>
          <a:bodyPr/>
          <a:lstStyle/>
          <a:p>
            <a:fld id="{277DF73A-744A-48DE-ABBC-0E810D8855BB}" type="slidenum">
              <a:rPr lang="en-US" smtClean="0"/>
              <a:t>29</a:t>
            </a:fld>
            <a:endParaRPr lang="en-US"/>
          </a:p>
        </p:txBody>
      </p:sp>
      <p:sp>
        <p:nvSpPr>
          <p:cNvPr id="12" name="Footer Placeholder 11"/>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46953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 </a:t>
            </a:r>
            <a:r>
              <a:rPr lang="en-US" sz="2800" dirty="0">
                <a:solidFill>
                  <a:srgbClr val="1338AD"/>
                </a:solidFill>
                <a:effectLst/>
              </a:rPr>
              <a:t>		</a:t>
            </a:r>
            <a:endParaRPr lang="en-US" sz="2800" dirty="0">
              <a:effectLst/>
            </a:endParaRPr>
          </a:p>
        </p:txBody>
      </p:sp>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2143125"/>
            <a:ext cx="6726238" cy="395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2133600"/>
            <a:ext cx="1936750" cy="297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277DF73A-744A-48DE-ABBC-0E810D8855BB}" type="slidenum">
              <a:rPr lang="en-US" smtClean="0"/>
              <a:t>3</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375169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892552"/>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Histogram Statistics for Image Enhancement</a:t>
            </a:r>
          </a:p>
          <a:p>
            <a:r>
              <a:rPr lang="en-US" sz="2400" b="1" dirty="0">
                <a:solidFill>
                  <a:srgbClr val="1338AD"/>
                </a:solidFill>
              </a:rPr>
              <a:t> </a:t>
            </a:r>
          </a:p>
        </p:txBody>
      </p:sp>
      <p:graphicFrame>
        <p:nvGraphicFramePr>
          <p:cNvPr id="6" name="Object 8"/>
          <p:cNvGraphicFramePr>
            <a:graphicFrameLocks noChangeAspect="1"/>
          </p:cNvGraphicFramePr>
          <p:nvPr>
            <p:extLst>
              <p:ext uri="{D42A27DB-BD31-4B8C-83A1-F6EECF244321}">
                <p14:modId xmlns:p14="http://schemas.microsoft.com/office/powerpoint/2010/main" val="4222861602"/>
              </p:ext>
            </p:extLst>
          </p:nvPr>
        </p:nvGraphicFramePr>
        <p:xfrm>
          <a:off x="1490663" y="2420937"/>
          <a:ext cx="2286000" cy="1143000"/>
        </p:xfrm>
        <a:graphic>
          <a:graphicData uri="http://schemas.openxmlformats.org/presentationml/2006/ole">
            <mc:AlternateContent xmlns:mc="http://schemas.openxmlformats.org/markup-compatibility/2006">
              <mc:Choice xmlns:v="urn:schemas-microsoft-com:vml" Requires="v">
                <p:oleObj name="Equation" r:id="rId3" imgW="863280" imgH="431640" progId="Equation.DSMT4">
                  <p:embed/>
                </p:oleObj>
              </mc:Choice>
              <mc:Fallback>
                <p:oleObj name="Equation" r:id="rId3" imgW="86328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0663" y="2420937"/>
                        <a:ext cx="2286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715974411"/>
              </p:ext>
            </p:extLst>
          </p:nvPr>
        </p:nvGraphicFramePr>
        <p:xfrm>
          <a:off x="1495425" y="3586162"/>
          <a:ext cx="3830638" cy="1112838"/>
        </p:xfrm>
        <a:graphic>
          <a:graphicData uri="http://schemas.openxmlformats.org/presentationml/2006/ole">
            <mc:AlternateContent xmlns:mc="http://schemas.openxmlformats.org/markup-compatibility/2006">
              <mc:Choice xmlns:v="urn:schemas-microsoft-com:vml" Requires="v">
                <p:oleObj name="Equation" r:id="rId5" imgW="1485720" imgH="431640" progId="Equation.DSMT4">
                  <p:embed/>
                </p:oleObj>
              </mc:Choice>
              <mc:Fallback>
                <p:oleObj name="Equation" r:id="rId5" imgW="148572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5425" y="3586162"/>
                        <a:ext cx="3830638" cy="1112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1680823485"/>
              </p:ext>
            </p:extLst>
          </p:nvPr>
        </p:nvGraphicFramePr>
        <p:xfrm>
          <a:off x="1435100" y="4970462"/>
          <a:ext cx="4383088" cy="1049338"/>
        </p:xfrm>
        <a:graphic>
          <a:graphicData uri="http://schemas.openxmlformats.org/presentationml/2006/ole">
            <mc:AlternateContent xmlns:mc="http://schemas.openxmlformats.org/markup-compatibility/2006">
              <mc:Choice xmlns:v="urn:schemas-microsoft-com:vml" Requires="v">
                <p:oleObj name="Equation" r:id="rId7" imgW="1803240" imgH="431640" progId="Equation.DSMT4">
                  <p:embed/>
                </p:oleObj>
              </mc:Choice>
              <mc:Fallback>
                <p:oleObj name="Equation" r:id="rId7" imgW="180324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5100" y="4970462"/>
                        <a:ext cx="4383088"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3246417096"/>
              </p:ext>
            </p:extLst>
          </p:nvPr>
        </p:nvGraphicFramePr>
        <p:xfrm>
          <a:off x="3827463" y="2528887"/>
          <a:ext cx="2598737" cy="909638"/>
        </p:xfrm>
        <a:graphic>
          <a:graphicData uri="http://schemas.openxmlformats.org/presentationml/2006/ole">
            <mc:AlternateContent xmlns:mc="http://schemas.openxmlformats.org/markup-compatibility/2006">
              <mc:Choice xmlns:v="urn:schemas-microsoft-com:vml" Requires="v">
                <p:oleObj name="Equation" r:id="rId9" imgW="1269720" imgH="444240" progId="Equation.DSMT4">
                  <p:embed/>
                </p:oleObj>
              </mc:Choice>
              <mc:Fallback>
                <p:oleObj name="Equation" r:id="rId9" imgW="1269720" imgH="4442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7463" y="2528887"/>
                        <a:ext cx="2598737"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3"/>
          <p:cNvGraphicFramePr>
            <a:graphicFrameLocks noChangeAspect="1"/>
          </p:cNvGraphicFramePr>
          <p:nvPr>
            <p:extLst>
              <p:ext uri="{D42A27DB-BD31-4B8C-83A1-F6EECF244321}">
                <p14:modId xmlns:p14="http://schemas.microsoft.com/office/powerpoint/2010/main" val="3543269056"/>
              </p:ext>
            </p:extLst>
          </p:nvPr>
        </p:nvGraphicFramePr>
        <p:xfrm>
          <a:off x="5738813" y="5059362"/>
          <a:ext cx="3287712" cy="871538"/>
        </p:xfrm>
        <a:graphic>
          <a:graphicData uri="http://schemas.openxmlformats.org/presentationml/2006/ole">
            <mc:AlternateContent xmlns:mc="http://schemas.openxmlformats.org/markup-compatibility/2006">
              <mc:Choice xmlns:v="urn:schemas-microsoft-com:vml" Requires="v">
                <p:oleObj name="Equation" r:id="rId11" imgW="1676160" imgH="444240" progId="Equation.DSMT4">
                  <p:embed/>
                </p:oleObj>
              </mc:Choice>
              <mc:Fallback>
                <p:oleObj name="Equation" r:id="rId11" imgW="1676160" imgH="4442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38813" y="5059362"/>
                        <a:ext cx="3287712"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4"/>
          <p:cNvSpPr txBox="1">
            <a:spLocks noChangeArrowheads="1"/>
          </p:cNvSpPr>
          <p:nvPr/>
        </p:nvSpPr>
        <p:spPr bwMode="auto">
          <a:xfrm>
            <a:off x="304800" y="2057400"/>
            <a:ext cx="26429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rgbClr val="1338AD"/>
                </a:solidFill>
              </a:rPr>
              <a:t>Average Intensity</a:t>
            </a:r>
          </a:p>
        </p:txBody>
      </p:sp>
      <p:sp>
        <p:nvSpPr>
          <p:cNvPr id="12" name="Text Box 15"/>
          <p:cNvSpPr txBox="1">
            <a:spLocks noChangeArrowheads="1"/>
          </p:cNvSpPr>
          <p:nvPr/>
        </p:nvSpPr>
        <p:spPr bwMode="auto">
          <a:xfrm>
            <a:off x="371475" y="4800600"/>
            <a:ext cx="13785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rgbClr val="1338AD"/>
                </a:solidFill>
              </a:rPr>
              <a:t>Variance</a:t>
            </a:r>
          </a:p>
        </p:txBody>
      </p:sp>
      <p:sp>
        <p:nvSpPr>
          <p:cNvPr id="17" name="Slide Number Placeholder 16"/>
          <p:cNvSpPr>
            <a:spLocks noGrp="1"/>
          </p:cNvSpPr>
          <p:nvPr>
            <p:ph type="sldNum" sz="quarter" idx="12"/>
          </p:nvPr>
        </p:nvSpPr>
        <p:spPr/>
        <p:txBody>
          <a:bodyPr/>
          <a:lstStyle/>
          <a:p>
            <a:fld id="{277DF73A-744A-48DE-ABBC-0E810D8855BB}" type="slidenum">
              <a:rPr lang="en-US" smtClean="0"/>
              <a:t>30</a:t>
            </a:fld>
            <a:endParaRPr lang="en-US"/>
          </a:p>
        </p:txBody>
      </p:sp>
      <p:sp>
        <p:nvSpPr>
          <p:cNvPr id="18" name="Footer Placeholder 17"/>
          <p:cNvSpPr>
            <a:spLocks noGrp="1"/>
          </p:cNvSpPr>
          <p:nvPr>
            <p:ph type="ftr" sz="quarter" idx="11"/>
          </p:nvPr>
        </p:nvSpPr>
        <p:spPr/>
        <p:txBody>
          <a:bodyPr/>
          <a:lstStyle/>
          <a:p>
            <a:r>
              <a:rPr lang="en-US"/>
              <a:t>Unit-2: Image Enhancement in Spatial Domain </a:t>
            </a:r>
          </a:p>
        </p:txBody>
      </p:sp>
      <p:sp>
        <p:nvSpPr>
          <p:cNvPr id="5" name="TextBox 4">
            <a:extLst>
              <a:ext uri="{FF2B5EF4-FFF2-40B4-BE49-F238E27FC236}">
                <a16:creationId xmlns:a16="http://schemas.microsoft.com/office/drawing/2014/main" id="{43CA9782-7B13-886A-6771-6DECCF60EC70}"/>
              </a:ext>
            </a:extLst>
          </p:cNvPr>
          <p:cNvSpPr txBox="1"/>
          <p:nvPr/>
        </p:nvSpPr>
        <p:spPr>
          <a:xfrm>
            <a:off x="5702793" y="3943847"/>
            <a:ext cx="3052444" cy="369332"/>
          </a:xfrm>
          <a:prstGeom prst="rect">
            <a:avLst/>
          </a:prstGeom>
          <a:noFill/>
        </p:spPr>
        <p:txBody>
          <a:bodyPr wrap="square" rtlCol="0">
            <a:spAutoFit/>
          </a:bodyPr>
          <a:lstStyle/>
          <a:p>
            <a:r>
              <a:rPr lang="en-US" b="1" dirty="0"/>
              <a:t>Nth moment of mean</a:t>
            </a:r>
            <a:endParaRPr lang="en-IN" b="1" dirty="0"/>
          </a:p>
        </p:txBody>
      </p:sp>
    </p:spTree>
    <p:extLst>
      <p:ext uri="{BB962C8B-B14F-4D97-AF65-F5344CB8AC3E}">
        <p14:creationId xmlns:p14="http://schemas.microsoft.com/office/powerpoint/2010/main" val="835203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892552"/>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Histogram Statistics for Image Enhancement</a:t>
            </a:r>
          </a:p>
          <a:p>
            <a:r>
              <a:rPr lang="en-US" sz="2400" b="1" dirty="0">
                <a:solidFill>
                  <a:srgbClr val="1338AD"/>
                </a:solidFill>
              </a:rPr>
              <a:t> </a:t>
            </a:r>
          </a:p>
        </p:txBody>
      </p:sp>
      <p:graphicFrame>
        <p:nvGraphicFramePr>
          <p:cNvPr id="8" name="Object 7"/>
          <p:cNvGraphicFramePr>
            <a:graphicFrameLocks noChangeAspect="1"/>
          </p:cNvGraphicFramePr>
          <p:nvPr>
            <p:extLst>
              <p:ext uri="{D42A27DB-BD31-4B8C-83A1-F6EECF244321}">
                <p14:modId xmlns:p14="http://schemas.microsoft.com/office/powerpoint/2010/main" val="2243749302"/>
              </p:ext>
            </p:extLst>
          </p:nvPr>
        </p:nvGraphicFramePr>
        <p:xfrm>
          <a:off x="2065338" y="1985962"/>
          <a:ext cx="4537075" cy="2386013"/>
        </p:xfrm>
        <a:graphic>
          <a:graphicData uri="http://schemas.openxmlformats.org/presentationml/2006/ole">
            <mc:AlternateContent xmlns:mc="http://schemas.openxmlformats.org/markup-compatibility/2006">
              <mc:Choice xmlns:v="urn:schemas-microsoft-com:vml" Requires="v">
                <p:oleObj name="Equation" r:id="rId3" imgW="1714500" imgH="901700" progId="Equation.DSMT4">
                  <p:embed/>
                </p:oleObj>
              </mc:Choice>
              <mc:Fallback>
                <p:oleObj name="Equation" r:id="rId3" imgW="1714500" imgH="901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985962"/>
                        <a:ext cx="4537075" cy="238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916868357"/>
              </p:ext>
            </p:extLst>
          </p:nvPr>
        </p:nvGraphicFramePr>
        <p:xfrm>
          <a:off x="2098675" y="4618037"/>
          <a:ext cx="4014788" cy="1630363"/>
        </p:xfrm>
        <a:graphic>
          <a:graphicData uri="http://schemas.openxmlformats.org/presentationml/2006/ole">
            <mc:AlternateContent xmlns:mc="http://schemas.openxmlformats.org/markup-compatibility/2006">
              <mc:Choice xmlns:v="urn:schemas-microsoft-com:vml" Requires="v">
                <p:oleObj name="Equation" r:id="rId5" imgW="1625600" imgH="660400" progId="Equation.DSMT4">
                  <p:embed/>
                </p:oleObj>
              </mc:Choice>
              <mc:Fallback>
                <p:oleObj name="Equation" r:id="rId5" imgW="1625600" imgH="660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8675" y="4618037"/>
                        <a:ext cx="4014788" cy="163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Slide Number Placeholder 11"/>
          <p:cNvSpPr>
            <a:spLocks noGrp="1"/>
          </p:cNvSpPr>
          <p:nvPr>
            <p:ph type="sldNum" sz="quarter" idx="12"/>
          </p:nvPr>
        </p:nvSpPr>
        <p:spPr/>
        <p:txBody>
          <a:bodyPr/>
          <a:lstStyle/>
          <a:p>
            <a:fld id="{277DF73A-744A-48DE-ABBC-0E810D8855BB}" type="slidenum">
              <a:rPr lang="en-US" smtClean="0"/>
              <a:t>31</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765204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892552"/>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Histogram Statistics for Image Enhancement</a:t>
            </a:r>
          </a:p>
          <a:p>
            <a:r>
              <a:rPr lang="en-US" sz="2400" b="1" dirty="0">
                <a:solidFill>
                  <a:srgbClr val="1338AD"/>
                </a:solidFill>
              </a:rPr>
              <a:t> </a:t>
            </a: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5963"/>
            <a:ext cx="8043863" cy="471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10"/>
          <p:cNvSpPr>
            <a:spLocks noGrp="1"/>
          </p:cNvSpPr>
          <p:nvPr>
            <p:ph type="sldNum" sz="quarter" idx="12"/>
          </p:nvPr>
        </p:nvSpPr>
        <p:spPr/>
        <p:txBody>
          <a:bodyPr/>
          <a:lstStyle/>
          <a:p>
            <a:fld id="{277DF73A-744A-48DE-ABBC-0E810D8855BB}" type="slidenum">
              <a:rPr lang="en-US" smtClean="0"/>
              <a:t>32</a:t>
            </a:fld>
            <a:endParaRPr lang="en-US"/>
          </a:p>
        </p:txBody>
      </p:sp>
      <p:sp>
        <p:nvSpPr>
          <p:cNvPr id="12" name="Footer Placeholder 11"/>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2101402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3170099"/>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Spatial Filtering</a:t>
            </a:r>
          </a:p>
          <a:p>
            <a:endParaRPr lang="en-US" sz="2800" dirty="0">
              <a:solidFill>
                <a:schemeClr val="accent6">
                  <a:lumMod val="75000"/>
                </a:schemeClr>
              </a:solidFill>
              <a:effectLst>
                <a:outerShdw blurRad="38100" dist="38100" dir="2700000" algn="tl">
                  <a:srgbClr val="000000">
                    <a:alpha val="43137"/>
                  </a:srgbClr>
                </a:outerShdw>
              </a:effectLst>
            </a:endParaRPr>
          </a:p>
          <a:p>
            <a:pPr marL="342900" indent="-342900">
              <a:buFont typeface="Wingdings" pitchFamily="2" charset="2"/>
              <a:buChar char="§"/>
            </a:pPr>
            <a:r>
              <a:rPr lang="en-US" sz="2400" dirty="0"/>
              <a:t>The process of linear filtering is called </a:t>
            </a:r>
            <a:r>
              <a:rPr lang="en-US" sz="2400" dirty="0">
                <a:solidFill>
                  <a:srgbClr val="FF0000"/>
                </a:solidFill>
              </a:rPr>
              <a:t>convolution.</a:t>
            </a:r>
          </a:p>
          <a:p>
            <a:pPr marL="342900" indent="-342900">
              <a:buFont typeface="Wingdings" pitchFamily="2" charset="2"/>
              <a:buChar char="§"/>
            </a:pPr>
            <a:endParaRPr lang="en-US" sz="2400" dirty="0">
              <a:solidFill>
                <a:srgbClr val="FF0000"/>
              </a:solidFill>
            </a:endParaRPr>
          </a:p>
          <a:p>
            <a:pPr marL="342900" indent="-342900">
              <a:buFont typeface="Wingdings" pitchFamily="2" charset="2"/>
              <a:buChar char="§"/>
            </a:pPr>
            <a:r>
              <a:rPr lang="en-US" sz="2400" dirty="0"/>
              <a:t>The filter masks are sometimes called </a:t>
            </a:r>
            <a:r>
              <a:rPr lang="en-US" sz="2400" dirty="0">
                <a:solidFill>
                  <a:srgbClr val="FF0000"/>
                </a:solidFill>
              </a:rPr>
              <a:t>convolution masks </a:t>
            </a:r>
            <a:r>
              <a:rPr lang="en-US" sz="2400" dirty="0"/>
              <a:t>or</a:t>
            </a:r>
            <a:r>
              <a:rPr lang="en-US" sz="2400" dirty="0">
                <a:solidFill>
                  <a:srgbClr val="FF0000"/>
                </a:solidFill>
              </a:rPr>
              <a:t> convolution kernel.</a:t>
            </a:r>
          </a:p>
          <a:p>
            <a:r>
              <a:rPr lang="en-US" sz="2400" dirty="0">
                <a:solidFill>
                  <a:srgbClr val="FF0000"/>
                </a:solidFill>
              </a:rPr>
              <a:t> </a:t>
            </a:r>
            <a:r>
              <a:rPr lang="en-US" sz="2400" dirty="0"/>
              <a:t> </a:t>
            </a:r>
          </a:p>
          <a:p>
            <a:r>
              <a:rPr lang="en-US" sz="2400" b="1" dirty="0">
                <a:solidFill>
                  <a:srgbClr val="1338AD"/>
                </a:solidFill>
              </a:rPr>
              <a:t> </a:t>
            </a:r>
          </a:p>
        </p:txBody>
      </p:sp>
      <p:sp>
        <p:nvSpPr>
          <p:cNvPr id="10" name="Slide Number Placeholder 9"/>
          <p:cNvSpPr>
            <a:spLocks noGrp="1"/>
          </p:cNvSpPr>
          <p:nvPr>
            <p:ph type="sldNum" sz="quarter" idx="12"/>
          </p:nvPr>
        </p:nvSpPr>
        <p:spPr/>
        <p:txBody>
          <a:bodyPr/>
          <a:lstStyle/>
          <a:p>
            <a:fld id="{277DF73A-744A-48DE-ABBC-0E810D8855BB}" type="slidenum">
              <a:rPr lang="en-US" smtClean="0"/>
              <a:t>33</a:t>
            </a:fld>
            <a:endParaRPr lang="en-US"/>
          </a:p>
        </p:txBody>
      </p:sp>
      <p:sp>
        <p:nvSpPr>
          <p:cNvPr id="11" name="Footer Placeholder 10"/>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1435725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5890843"/>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Smoothing Spatial Filters</a:t>
            </a:r>
          </a:p>
          <a:p>
            <a:endParaRPr lang="en-US" sz="2800" dirty="0">
              <a:solidFill>
                <a:schemeClr val="accent6">
                  <a:lumMod val="75000"/>
                </a:schemeClr>
              </a:solidFill>
              <a:effectLst>
                <a:outerShdw blurRad="38100" dist="38100" dir="2700000" algn="tl">
                  <a:srgbClr val="000000">
                    <a:alpha val="43137"/>
                  </a:srgbClr>
                </a:outerShdw>
              </a:effectLst>
            </a:endParaRPr>
          </a:p>
          <a:p>
            <a:pPr marL="342900" indent="-342900">
              <a:spcBef>
                <a:spcPct val="20000"/>
              </a:spcBef>
              <a:buClr>
                <a:schemeClr val="hlink"/>
              </a:buClr>
              <a:buSzPct val="120000"/>
              <a:buFont typeface="Wingdings" pitchFamily="2" charset="2"/>
              <a:buChar char="§"/>
            </a:pPr>
            <a:r>
              <a:rPr lang="en-US" sz="2400" dirty="0"/>
              <a:t>Smoothing filters are used for blurring and for noise reduction.</a:t>
            </a:r>
          </a:p>
          <a:p>
            <a:pPr marL="342900" indent="-342900">
              <a:spcBef>
                <a:spcPct val="20000"/>
              </a:spcBef>
              <a:buClr>
                <a:schemeClr val="hlink"/>
              </a:buClr>
              <a:buSzPct val="120000"/>
              <a:buFont typeface="Wingdings" pitchFamily="2" charset="2"/>
              <a:buChar char="§"/>
            </a:pPr>
            <a:r>
              <a:rPr lang="en-US" sz="2400" dirty="0"/>
              <a:t>Blurring is used in removal of small details and bridging of small gaps in lines or curves.</a:t>
            </a:r>
          </a:p>
          <a:p>
            <a:pPr marL="342900" indent="-342900">
              <a:spcBef>
                <a:spcPct val="20000"/>
              </a:spcBef>
              <a:buClr>
                <a:schemeClr val="hlink"/>
              </a:buClr>
              <a:buSzPct val="120000"/>
              <a:buFont typeface="Wingdings" pitchFamily="2" charset="2"/>
              <a:buChar char="§"/>
            </a:pPr>
            <a:r>
              <a:rPr lang="en-US" sz="2400" dirty="0"/>
              <a:t>Smoothing spatial filters include </a:t>
            </a:r>
            <a:r>
              <a:rPr lang="en-US" sz="2400" dirty="0">
                <a:solidFill>
                  <a:srgbClr val="FF0000"/>
                </a:solidFill>
              </a:rPr>
              <a:t>linear filters and nonlinear </a:t>
            </a:r>
            <a:r>
              <a:rPr lang="en-US" sz="2400" dirty="0"/>
              <a:t>filters.</a:t>
            </a:r>
          </a:p>
          <a:p>
            <a:pPr marL="342900" indent="-342900">
              <a:spcBef>
                <a:spcPct val="20000"/>
              </a:spcBef>
              <a:buClr>
                <a:schemeClr val="hlink"/>
              </a:buClr>
              <a:buSzPct val="120000"/>
              <a:buFont typeface="Wingdings" pitchFamily="2" charset="2"/>
              <a:buChar char="§"/>
            </a:pPr>
            <a:r>
              <a:rPr lang="en-US" sz="2400" dirty="0"/>
              <a:t>These filters sometimes are called </a:t>
            </a:r>
            <a:r>
              <a:rPr lang="en-US" sz="2400" b="1" i="1" dirty="0">
                <a:solidFill>
                  <a:srgbClr val="1338AD"/>
                </a:solidFill>
              </a:rPr>
              <a:t>averaging filters.</a:t>
            </a:r>
          </a:p>
          <a:p>
            <a:pPr marL="342900" indent="-342900">
              <a:spcBef>
                <a:spcPct val="20000"/>
              </a:spcBef>
              <a:buClr>
                <a:schemeClr val="hlink"/>
              </a:buClr>
              <a:buSzPct val="120000"/>
              <a:buFont typeface="Wingdings" pitchFamily="2" charset="2"/>
              <a:buChar char="§"/>
            </a:pPr>
            <a:r>
              <a:rPr lang="en-US" sz="2400" dirty="0"/>
              <a:t>They are also referred to  a </a:t>
            </a:r>
            <a:r>
              <a:rPr lang="en-US" sz="2400" b="1" i="1" dirty="0" err="1">
                <a:solidFill>
                  <a:srgbClr val="1338AD"/>
                </a:solidFill>
              </a:rPr>
              <a:t>lowpass</a:t>
            </a:r>
            <a:r>
              <a:rPr lang="en-US" sz="2400" b="1" i="1" dirty="0">
                <a:solidFill>
                  <a:srgbClr val="1338AD"/>
                </a:solidFill>
              </a:rPr>
              <a:t> filters </a:t>
            </a:r>
            <a:r>
              <a:rPr lang="en-US" sz="2400" dirty="0"/>
              <a:t>in frequency domain</a:t>
            </a:r>
            <a:r>
              <a:rPr lang="en-US" sz="2400" b="1" i="1" dirty="0">
                <a:solidFill>
                  <a:srgbClr val="1338AD"/>
                </a:solidFill>
              </a:rPr>
              <a:t>.  </a:t>
            </a:r>
          </a:p>
          <a:p>
            <a:pPr>
              <a:spcBef>
                <a:spcPct val="20000"/>
              </a:spcBef>
              <a:buClr>
                <a:schemeClr val="hlink"/>
              </a:buClr>
              <a:buSzPct val="120000"/>
            </a:pPr>
            <a:endParaRPr lang="en-US" sz="2400" b="1" i="1" dirty="0">
              <a:solidFill>
                <a:srgbClr val="1338AD"/>
              </a:solidFill>
            </a:endParaRPr>
          </a:p>
          <a:p>
            <a:endParaRPr lang="en-US" sz="2800" dirty="0">
              <a:solidFill>
                <a:schemeClr val="accent6">
                  <a:lumMod val="75000"/>
                </a:schemeClr>
              </a:solidFill>
              <a:effectLst>
                <a:outerShdw blurRad="38100" dist="38100" dir="2700000" algn="tl">
                  <a:srgbClr val="000000">
                    <a:alpha val="43137"/>
                  </a:srgbClr>
                </a:outerShdw>
              </a:effectLst>
            </a:endParaRPr>
          </a:p>
          <a:p>
            <a:r>
              <a:rPr lang="en-US" sz="2400" b="1" dirty="0">
                <a:solidFill>
                  <a:srgbClr val="1338AD"/>
                </a:solidFill>
              </a:rPr>
              <a:t> </a:t>
            </a:r>
          </a:p>
        </p:txBody>
      </p:sp>
      <p:sp>
        <p:nvSpPr>
          <p:cNvPr id="10" name="Slide Number Placeholder 9"/>
          <p:cNvSpPr>
            <a:spLocks noGrp="1"/>
          </p:cNvSpPr>
          <p:nvPr>
            <p:ph type="sldNum" sz="quarter" idx="12"/>
          </p:nvPr>
        </p:nvSpPr>
        <p:spPr/>
        <p:txBody>
          <a:bodyPr/>
          <a:lstStyle/>
          <a:p>
            <a:fld id="{277DF73A-744A-48DE-ABBC-0E810D8855BB}" type="slidenum">
              <a:rPr lang="en-US" smtClean="0"/>
              <a:t>34</a:t>
            </a:fld>
            <a:endParaRPr lang="en-US"/>
          </a:p>
        </p:txBody>
      </p:sp>
      <p:sp>
        <p:nvSpPr>
          <p:cNvPr id="11" name="Footer Placeholder 10"/>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1965953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82577"/>
            <a:ext cx="5757398" cy="6217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p:cNvSpPr>
            <a:spLocks noGrp="1"/>
          </p:cNvSpPr>
          <p:nvPr>
            <p:ph type="sldNum" sz="quarter" idx="12"/>
          </p:nvPr>
        </p:nvSpPr>
        <p:spPr/>
        <p:txBody>
          <a:bodyPr/>
          <a:lstStyle/>
          <a:p>
            <a:fld id="{277DF73A-744A-48DE-ABBC-0E810D8855BB}" type="slidenum">
              <a:rPr lang="en-US" smtClean="0"/>
              <a:t>35</a:t>
            </a:fld>
            <a:endParaRPr lang="en-US"/>
          </a:p>
        </p:txBody>
      </p:sp>
      <p:sp>
        <p:nvSpPr>
          <p:cNvPr id="10" name="Footer Placeholder 9"/>
          <p:cNvSpPr>
            <a:spLocks noGrp="1"/>
          </p:cNvSpPr>
          <p:nvPr>
            <p:ph type="ftr" sz="quarter" idx="11"/>
          </p:nvPr>
        </p:nvSpPr>
        <p:spPr/>
        <p:txBody>
          <a:bodyPr/>
          <a:lstStyle/>
          <a:p>
            <a:r>
              <a:rPr lang="en-US"/>
              <a:t>Unit-2: Image Enhancement in Spatial Domain </a:t>
            </a:r>
          </a:p>
        </p:txBody>
      </p:sp>
      <p:sp>
        <p:nvSpPr>
          <p:cNvPr id="4" name="TextBox 3">
            <a:extLst>
              <a:ext uri="{FF2B5EF4-FFF2-40B4-BE49-F238E27FC236}">
                <a16:creationId xmlns:a16="http://schemas.microsoft.com/office/drawing/2014/main" id="{536FDC99-0586-5307-A49E-8C4736261FED}"/>
              </a:ext>
            </a:extLst>
          </p:cNvPr>
          <p:cNvSpPr txBox="1"/>
          <p:nvPr/>
        </p:nvSpPr>
        <p:spPr>
          <a:xfrm>
            <a:off x="220717" y="541283"/>
            <a:ext cx="4572000" cy="369332"/>
          </a:xfrm>
          <a:prstGeom prst="rect">
            <a:avLst/>
          </a:prstGeom>
          <a:noFill/>
        </p:spPr>
        <p:txBody>
          <a:bodyPr wrap="square">
            <a:spAutoFit/>
          </a:bodyPr>
          <a:lstStyle/>
          <a:p>
            <a:r>
              <a:rPr lang="en-US" sz="1800" dirty="0">
                <a:solidFill>
                  <a:schemeClr val="accent6">
                    <a:lumMod val="75000"/>
                  </a:schemeClr>
                </a:solidFill>
                <a:effectLst>
                  <a:outerShdw blurRad="38100" dist="38100" dir="2700000" algn="tl">
                    <a:srgbClr val="000000">
                      <a:alpha val="43137"/>
                    </a:srgbClr>
                  </a:outerShdw>
                </a:effectLst>
              </a:rPr>
              <a:t>Spatial Filtering</a:t>
            </a:r>
          </a:p>
        </p:txBody>
      </p:sp>
    </p:spTree>
    <p:extLst>
      <p:ext uri="{BB962C8B-B14F-4D97-AF65-F5344CB8AC3E}">
        <p14:creationId xmlns:p14="http://schemas.microsoft.com/office/powerpoint/2010/main" val="2541961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892552"/>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Smoothing Linear Spatial Filters</a:t>
            </a:r>
          </a:p>
          <a:p>
            <a:r>
              <a:rPr lang="en-US" sz="2400" b="1" dirty="0">
                <a:solidFill>
                  <a:srgbClr val="1338AD"/>
                </a:solidFill>
              </a:rPr>
              <a:t> </a:t>
            </a:r>
          </a:p>
        </p:txBody>
      </p:sp>
      <p:graphicFrame>
        <p:nvGraphicFramePr>
          <p:cNvPr id="5" name="Object 4"/>
          <p:cNvGraphicFramePr>
            <a:graphicFrameLocks noChangeAspect="1"/>
          </p:cNvGraphicFramePr>
          <p:nvPr>
            <p:extLst>
              <p:ext uri="{D42A27DB-BD31-4B8C-83A1-F6EECF244321}">
                <p14:modId xmlns:p14="http://schemas.microsoft.com/office/powerpoint/2010/main" val="3790591888"/>
              </p:ext>
            </p:extLst>
          </p:nvPr>
        </p:nvGraphicFramePr>
        <p:xfrm>
          <a:off x="388938" y="2151062"/>
          <a:ext cx="8305800" cy="3563938"/>
        </p:xfrm>
        <a:graphic>
          <a:graphicData uri="http://schemas.openxmlformats.org/presentationml/2006/ole">
            <mc:AlternateContent xmlns:mc="http://schemas.openxmlformats.org/markup-compatibility/2006">
              <mc:Choice xmlns:v="urn:schemas-microsoft-com:vml" Requires="v">
                <p:oleObj name="Equation" r:id="rId3" imgW="3492500" imgH="1498600" progId="Equation.DSMT4">
                  <p:embed/>
                </p:oleObj>
              </mc:Choice>
              <mc:Fallback>
                <p:oleObj name="Equation" r:id="rId3" imgW="3492500" imgH="149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2151062"/>
                        <a:ext cx="8305800" cy="3563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Slide Number Placeholder 10"/>
          <p:cNvSpPr>
            <a:spLocks noGrp="1"/>
          </p:cNvSpPr>
          <p:nvPr>
            <p:ph type="sldNum" sz="quarter" idx="12"/>
          </p:nvPr>
        </p:nvSpPr>
        <p:spPr/>
        <p:txBody>
          <a:bodyPr/>
          <a:lstStyle/>
          <a:p>
            <a:fld id="{277DF73A-744A-48DE-ABBC-0E810D8855BB}" type="slidenum">
              <a:rPr lang="en-US" smtClean="0"/>
              <a:t>36</a:t>
            </a:fld>
            <a:endParaRPr lang="en-US"/>
          </a:p>
        </p:txBody>
      </p:sp>
      <p:sp>
        <p:nvSpPr>
          <p:cNvPr id="12" name="Footer Placeholder 11"/>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58673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892552"/>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Two Smoothing Averaging Filter Masks</a:t>
            </a:r>
          </a:p>
          <a:p>
            <a:r>
              <a:rPr lang="en-US" sz="2400" b="1" dirty="0">
                <a:solidFill>
                  <a:srgbClr val="1338AD"/>
                </a:solidFill>
              </a:rPr>
              <a:t> </a:t>
            </a:r>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697480"/>
            <a:ext cx="7101478"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25" y="2164080"/>
            <a:ext cx="2028327" cy="393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316176" y="5257800"/>
            <a:ext cx="2618024" cy="461665"/>
          </a:xfrm>
          <a:prstGeom prst="rect">
            <a:avLst/>
          </a:prstGeom>
          <a:noFill/>
        </p:spPr>
        <p:txBody>
          <a:bodyPr wrap="none" rtlCol="0">
            <a:spAutoFit/>
          </a:bodyPr>
          <a:lstStyle/>
          <a:p>
            <a:r>
              <a:rPr lang="en-US" sz="2400" dirty="0">
                <a:solidFill>
                  <a:srgbClr val="FF0000"/>
                </a:solidFill>
              </a:rPr>
              <a:t>weighted average</a:t>
            </a:r>
          </a:p>
        </p:txBody>
      </p:sp>
      <p:sp>
        <p:nvSpPr>
          <p:cNvPr id="8" name="TextBox 7"/>
          <p:cNvSpPr txBox="1"/>
          <p:nvPr/>
        </p:nvSpPr>
        <p:spPr>
          <a:xfrm>
            <a:off x="1444447" y="5257800"/>
            <a:ext cx="1298753" cy="461665"/>
          </a:xfrm>
          <a:prstGeom prst="rect">
            <a:avLst/>
          </a:prstGeom>
          <a:noFill/>
        </p:spPr>
        <p:txBody>
          <a:bodyPr wrap="none" rtlCol="0">
            <a:spAutoFit/>
          </a:bodyPr>
          <a:lstStyle/>
          <a:p>
            <a:r>
              <a:rPr lang="en-US" sz="2400" dirty="0">
                <a:solidFill>
                  <a:srgbClr val="FF0000"/>
                </a:solidFill>
              </a:rPr>
              <a:t>average</a:t>
            </a:r>
          </a:p>
        </p:txBody>
      </p:sp>
      <p:sp>
        <p:nvSpPr>
          <p:cNvPr id="14" name="Slide Number Placeholder 13"/>
          <p:cNvSpPr>
            <a:spLocks noGrp="1"/>
          </p:cNvSpPr>
          <p:nvPr>
            <p:ph type="sldNum" sz="quarter" idx="12"/>
          </p:nvPr>
        </p:nvSpPr>
        <p:spPr/>
        <p:txBody>
          <a:bodyPr/>
          <a:lstStyle/>
          <a:p>
            <a:fld id="{277DF73A-744A-48DE-ABBC-0E810D8855BB}" type="slidenum">
              <a:rPr lang="en-US" smtClean="0"/>
              <a:t>37</a:t>
            </a:fld>
            <a:endParaRPr lang="en-US"/>
          </a:p>
        </p:txBody>
      </p:sp>
      <p:sp>
        <p:nvSpPr>
          <p:cNvPr id="15" name="Footer Placeholder 14"/>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135259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326648"/>
            <a:ext cx="8458200" cy="892552"/>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Two Smoothing Averaging Filter Masks</a:t>
            </a:r>
          </a:p>
          <a:p>
            <a:r>
              <a:rPr lang="en-US" sz="2400" b="1" dirty="0">
                <a:solidFill>
                  <a:srgbClr val="1338AD"/>
                </a:solidFill>
              </a:rPr>
              <a:t> </a:t>
            </a:r>
          </a:p>
        </p:txBody>
      </p:sp>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7576" y="1524000"/>
            <a:ext cx="5090224"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90600"/>
            <a:ext cx="3805165" cy="56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10"/>
          <p:cNvSpPr>
            <a:spLocks noGrp="1"/>
          </p:cNvSpPr>
          <p:nvPr>
            <p:ph type="sldNum" sz="quarter" idx="12"/>
          </p:nvPr>
        </p:nvSpPr>
        <p:spPr/>
        <p:txBody>
          <a:bodyPr/>
          <a:lstStyle/>
          <a:p>
            <a:fld id="{277DF73A-744A-48DE-ABBC-0E810D8855BB}" type="slidenum">
              <a:rPr lang="en-US" smtClean="0"/>
              <a:t>38</a:t>
            </a:fld>
            <a:endParaRPr lang="en-US"/>
          </a:p>
        </p:txBody>
      </p:sp>
      <p:sp>
        <p:nvSpPr>
          <p:cNvPr id="12" name="Footer Placeholder 11"/>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4018963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892552"/>
          </a:xfrm>
          <a:prstGeom prst="rect">
            <a:avLst/>
          </a:prstGeom>
          <a:noFill/>
        </p:spPr>
        <p:txBody>
          <a:bodyPr wrap="square" rtlCol="0">
            <a:spAutoFit/>
          </a:bodyPr>
          <a:lstStyle/>
          <a:p>
            <a:r>
              <a:rPr lang="en-US" sz="2800" dirty="0">
                <a:solidFill>
                  <a:srgbClr val="FF0000"/>
                </a:solidFill>
                <a:effectLst>
                  <a:outerShdw blurRad="38100" dist="38100" dir="2700000" algn="tl">
                    <a:srgbClr val="000000">
                      <a:alpha val="43137"/>
                    </a:srgbClr>
                  </a:outerShdw>
                </a:effectLst>
              </a:rPr>
              <a:t>Example:</a:t>
            </a:r>
            <a:r>
              <a:rPr lang="en-US" sz="2800" dirty="0">
                <a:solidFill>
                  <a:schemeClr val="accent6">
                    <a:lumMod val="75000"/>
                  </a:schemeClr>
                </a:solidFill>
                <a:effectLst>
                  <a:outerShdw blurRad="38100" dist="38100" dir="2700000" algn="tl">
                    <a:srgbClr val="000000">
                      <a:alpha val="43137"/>
                    </a:srgbClr>
                  </a:outerShdw>
                </a:effectLst>
              </a:rPr>
              <a:t> Gross Representation of Objects</a:t>
            </a:r>
          </a:p>
          <a:p>
            <a:r>
              <a:rPr lang="en-US" sz="2400" b="1" dirty="0">
                <a:solidFill>
                  <a:srgbClr val="1338AD"/>
                </a:solidFill>
              </a:rPr>
              <a:t> </a:t>
            </a:r>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2098675"/>
            <a:ext cx="8515350" cy="306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25" y="5229225"/>
            <a:ext cx="84836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277DF73A-744A-48DE-ABBC-0E810D8855BB}" type="slidenum">
              <a:rPr lang="en-US" smtClean="0"/>
              <a:t>39</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21643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 </a:t>
            </a:r>
            <a:r>
              <a:rPr lang="en-US" sz="2800" dirty="0">
                <a:solidFill>
                  <a:srgbClr val="1338AD"/>
                </a:solidFill>
                <a:effectLst/>
              </a:rPr>
              <a:t>		</a:t>
            </a:r>
            <a:endParaRPr lang="en-US" sz="2800" dirty="0">
              <a:effectLst/>
            </a:endParaRP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71" y="1828800"/>
            <a:ext cx="5150229" cy="475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957388"/>
            <a:ext cx="1887537" cy="340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277DF73A-744A-48DE-ABBC-0E810D8855BB}" type="slidenum">
              <a:rPr lang="en-US" smtClean="0"/>
              <a:t>4</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1539164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5595378"/>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Order-Statistic (Nonlinear) Filters</a:t>
            </a:r>
          </a:p>
          <a:p>
            <a:endParaRPr lang="en-US" sz="2800" dirty="0">
              <a:solidFill>
                <a:schemeClr val="accent6">
                  <a:lumMod val="75000"/>
                </a:schemeClr>
              </a:solidFill>
              <a:effectLst>
                <a:outerShdw blurRad="38100" dist="38100" dir="2700000" algn="tl">
                  <a:srgbClr val="000000">
                    <a:alpha val="43137"/>
                  </a:srgbClr>
                </a:outerShdw>
              </a:effectLst>
            </a:endParaRPr>
          </a:p>
          <a:p>
            <a:pPr marL="342900" indent="-342900">
              <a:spcBef>
                <a:spcPct val="20000"/>
              </a:spcBef>
              <a:buClr>
                <a:schemeClr val="hlink"/>
              </a:buClr>
              <a:buSzPct val="80000"/>
              <a:buFont typeface="Wingdings" pitchFamily="2" charset="2"/>
              <a:buChar char="q"/>
            </a:pPr>
            <a:r>
              <a:rPr lang="en-US" sz="2400" dirty="0">
                <a:solidFill>
                  <a:srgbClr val="FF0000"/>
                </a:solidFill>
              </a:rPr>
              <a:t>Nonlinear</a:t>
            </a:r>
            <a:r>
              <a:rPr lang="en-US" sz="2400" dirty="0"/>
              <a:t> </a:t>
            </a:r>
          </a:p>
          <a:p>
            <a:pPr>
              <a:spcBef>
                <a:spcPct val="20000"/>
              </a:spcBef>
              <a:buClr>
                <a:schemeClr val="hlink"/>
              </a:buClr>
              <a:buSzPct val="80000"/>
            </a:pPr>
            <a:endParaRPr lang="en-US" sz="2400" dirty="0"/>
          </a:p>
          <a:p>
            <a:pPr marL="342900" indent="-342900">
              <a:spcBef>
                <a:spcPct val="20000"/>
              </a:spcBef>
              <a:buClr>
                <a:schemeClr val="hlink"/>
              </a:buClr>
              <a:buSzPct val="80000"/>
              <a:buFont typeface="Wingdings" pitchFamily="2" charset="2"/>
              <a:buChar char="q"/>
            </a:pPr>
            <a:r>
              <a:rPr lang="en-US" sz="2400" dirty="0"/>
              <a:t>Based on ordering (ranking) the pixels contained in the filter mask</a:t>
            </a:r>
          </a:p>
          <a:p>
            <a:pPr marL="342900" indent="-342900">
              <a:spcBef>
                <a:spcPct val="20000"/>
              </a:spcBef>
              <a:buClr>
                <a:schemeClr val="hlink"/>
              </a:buClr>
              <a:buSzPct val="80000"/>
              <a:buFont typeface="Wingdings" pitchFamily="2" charset="2"/>
              <a:buChar char="q"/>
            </a:pPr>
            <a:endParaRPr lang="en-US" sz="2400" dirty="0"/>
          </a:p>
          <a:p>
            <a:pPr marL="342900" indent="-342900">
              <a:spcBef>
                <a:spcPct val="20000"/>
              </a:spcBef>
              <a:buClr>
                <a:schemeClr val="hlink"/>
              </a:buClr>
              <a:buSzPct val="80000"/>
              <a:buFont typeface="Wingdings" pitchFamily="2" charset="2"/>
              <a:buChar char="q"/>
            </a:pPr>
            <a:r>
              <a:rPr lang="en-US" sz="2400" dirty="0"/>
              <a:t>Replacing the value of the center pixel with the value determined by the ranking result</a:t>
            </a:r>
          </a:p>
          <a:p>
            <a:pPr marL="342900" indent="-342900">
              <a:spcBef>
                <a:spcPct val="20000"/>
              </a:spcBef>
              <a:buClr>
                <a:schemeClr val="hlink"/>
              </a:buClr>
              <a:buSzPct val="80000"/>
              <a:buFont typeface="Wingdings" pitchFamily="2" charset="2"/>
              <a:buChar char="q"/>
            </a:pPr>
            <a:endParaRPr lang="en-US" sz="2400" dirty="0"/>
          </a:p>
          <a:p>
            <a:pPr marL="342900" indent="-342900">
              <a:spcBef>
                <a:spcPct val="20000"/>
              </a:spcBef>
              <a:buClr>
                <a:schemeClr val="hlink"/>
              </a:buClr>
              <a:buSzPct val="80000"/>
              <a:buFont typeface="Wingdings" pitchFamily="2" charset="2"/>
              <a:buChar char="q"/>
            </a:pPr>
            <a:r>
              <a:rPr lang="en-US" sz="2400" dirty="0">
                <a:solidFill>
                  <a:srgbClr val="FF0000"/>
                </a:solidFill>
              </a:rPr>
              <a:t>E.g., median filter, max filter, min filter</a:t>
            </a:r>
          </a:p>
          <a:p>
            <a:endParaRPr lang="en-US" sz="2800" dirty="0"/>
          </a:p>
          <a:p>
            <a:r>
              <a:rPr lang="en-US" sz="2400" b="1" dirty="0">
                <a:solidFill>
                  <a:srgbClr val="1338AD"/>
                </a:solidFill>
              </a:rPr>
              <a:t> </a:t>
            </a:r>
          </a:p>
        </p:txBody>
      </p:sp>
      <p:sp>
        <p:nvSpPr>
          <p:cNvPr id="10" name="Slide Number Placeholder 9"/>
          <p:cNvSpPr>
            <a:spLocks noGrp="1"/>
          </p:cNvSpPr>
          <p:nvPr>
            <p:ph type="sldNum" sz="quarter" idx="12"/>
          </p:nvPr>
        </p:nvSpPr>
        <p:spPr/>
        <p:txBody>
          <a:bodyPr/>
          <a:lstStyle/>
          <a:p>
            <a:fld id="{277DF73A-744A-48DE-ABBC-0E810D8855BB}" type="slidenum">
              <a:rPr lang="en-US" smtClean="0"/>
              <a:t>40</a:t>
            </a:fld>
            <a:endParaRPr lang="en-US"/>
          </a:p>
        </p:txBody>
      </p:sp>
      <p:sp>
        <p:nvSpPr>
          <p:cNvPr id="11" name="Footer Placeholder 10"/>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610079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523220"/>
          </a:xfrm>
          <a:prstGeom prst="rect">
            <a:avLst/>
          </a:prstGeom>
          <a:noFill/>
        </p:spPr>
        <p:txBody>
          <a:bodyPr wrap="square" rtlCol="0">
            <a:spAutoFit/>
          </a:bodyPr>
          <a:lstStyle/>
          <a:p>
            <a:r>
              <a:rPr lang="en-US" sz="2400" dirty="0">
                <a:solidFill>
                  <a:srgbClr val="FF0000"/>
                </a:solidFill>
                <a:effectLst>
                  <a:outerShdw blurRad="38100" dist="38100" dir="2700000" algn="tl">
                    <a:srgbClr val="000000">
                      <a:alpha val="43137"/>
                    </a:srgbClr>
                  </a:outerShdw>
                </a:effectLst>
              </a:rPr>
              <a:t>Example:</a:t>
            </a:r>
            <a:r>
              <a:rPr lang="en-US" sz="2800" dirty="0"/>
              <a:t> </a:t>
            </a:r>
            <a:r>
              <a:rPr lang="en-US" sz="2400" dirty="0">
                <a:solidFill>
                  <a:schemeClr val="accent6">
                    <a:lumMod val="75000"/>
                  </a:schemeClr>
                </a:solidFill>
                <a:effectLst>
                  <a:outerShdw blurRad="38100" dist="38100" dir="2700000" algn="tl">
                    <a:srgbClr val="000000">
                      <a:alpha val="43137"/>
                    </a:srgbClr>
                  </a:outerShdw>
                </a:effectLst>
              </a:rPr>
              <a:t>Use of Median Filtering for Noise Reduction</a:t>
            </a:r>
            <a:r>
              <a:rPr lang="en-US" sz="2400" b="1" dirty="0">
                <a:solidFill>
                  <a:schemeClr val="accent6">
                    <a:lumMod val="75000"/>
                  </a:schemeClr>
                </a:solidFill>
                <a:effectLst>
                  <a:outerShdw blurRad="38100" dist="38100" dir="2700000" algn="tl">
                    <a:srgbClr val="000000">
                      <a:alpha val="43137"/>
                    </a:srgbClr>
                  </a:outerShdw>
                </a:effectLst>
              </a:rPr>
              <a:t> </a:t>
            </a:r>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57400"/>
            <a:ext cx="8655050"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10"/>
          <p:cNvSpPr>
            <a:spLocks noGrp="1"/>
          </p:cNvSpPr>
          <p:nvPr>
            <p:ph type="sldNum" sz="quarter" idx="12"/>
          </p:nvPr>
        </p:nvSpPr>
        <p:spPr/>
        <p:txBody>
          <a:bodyPr/>
          <a:lstStyle/>
          <a:p>
            <a:fld id="{277DF73A-744A-48DE-ABBC-0E810D8855BB}" type="slidenum">
              <a:rPr lang="en-US" smtClean="0"/>
              <a:t>41</a:t>
            </a:fld>
            <a:endParaRPr lang="en-US"/>
          </a:p>
        </p:txBody>
      </p:sp>
      <p:sp>
        <p:nvSpPr>
          <p:cNvPr id="12" name="Footer Placeholder 11"/>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345956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4795159"/>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Sharpening Spatial Filters</a:t>
            </a:r>
          </a:p>
          <a:p>
            <a:endParaRPr lang="en-US" sz="2800" b="1" dirty="0">
              <a:solidFill>
                <a:schemeClr val="accent6">
                  <a:lumMod val="75000"/>
                </a:schemeClr>
              </a:solidFill>
              <a:effectLst>
                <a:outerShdw blurRad="38100" dist="38100" dir="2700000" algn="tl">
                  <a:srgbClr val="000000">
                    <a:alpha val="43137"/>
                  </a:srgbClr>
                </a:outerShdw>
              </a:effectLst>
            </a:endParaRPr>
          </a:p>
          <a:p>
            <a:pPr marL="457200" indent="-457200">
              <a:spcBef>
                <a:spcPct val="20000"/>
              </a:spcBef>
              <a:buClr>
                <a:schemeClr val="hlink"/>
              </a:buClr>
              <a:buSzPct val="80000"/>
              <a:buFont typeface="Wingdings" pitchFamily="2" charset="2"/>
              <a:buChar char="q"/>
            </a:pPr>
            <a:r>
              <a:rPr lang="en-US" sz="2400" dirty="0"/>
              <a:t>Foundation</a:t>
            </a:r>
          </a:p>
          <a:p>
            <a:pPr>
              <a:spcBef>
                <a:spcPct val="20000"/>
              </a:spcBef>
              <a:buClr>
                <a:schemeClr val="hlink"/>
              </a:buClr>
              <a:buSzPct val="80000"/>
            </a:pPr>
            <a:endParaRPr lang="en-US" sz="2400" dirty="0"/>
          </a:p>
          <a:p>
            <a:pPr marL="457200" indent="-457200">
              <a:spcBef>
                <a:spcPct val="20000"/>
              </a:spcBef>
              <a:buClr>
                <a:schemeClr val="hlink"/>
              </a:buClr>
              <a:buSzPct val="80000"/>
              <a:buFont typeface="Wingdings" pitchFamily="2" charset="2"/>
              <a:buChar char="q"/>
            </a:pPr>
            <a:r>
              <a:rPr lang="en-US" sz="2400" dirty="0" err="1"/>
              <a:t>Laplacian</a:t>
            </a:r>
            <a:r>
              <a:rPr lang="en-US" sz="2400" dirty="0"/>
              <a:t> Operator</a:t>
            </a:r>
          </a:p>
          <a:p>
            <a:pPr marL="457200" indent="-457200">
              <a:spcBef>
                <a:spcPct val="20000"/>
              </a:spcBef>
              <a:buClr>
                <a:schemeClr val="hlink"/>
              </a:buClr>
              <a:buSzPct val="80000"/>
              <a:buFont typeface="Wingdings" pitchFamily="2" charset="2"/>
              <a:buChar char="q"/>
            </a:pPr>
            <a:endParaRPr lang="en-US" sz="2400" dirty="0"/>
          </a:p>
          <a:p>
            <a:pPr marL="457200" indent="-457200">
              <a:spcBef>
                <a:spcPct val="20000"/>
              </a:spcBef>
              <a:buClr>
                <a:schemeClr val="hlink"/>
              </a:buClr>
              <a:buSzPct val="80000"/>
              <a:buFont typeface="Wingdings" pitchFamily="2" charset="2"/>
              <a:buChar char="q"/>
            </a:pPr>
            <a:r>
              <a:rPr lang="en-US" sz="2400" dirty="0"/>
              <a:t>Unsharp Masking and </a:t>
            </a:r>
            <a:r>
              <a:rPr lang="en-US" sz="2400" dirty="0" err="1"/>
              <a:t>Highboost</a:t>
            </a:r>
            <a:r>
              <a:rPr lang="en-US" sz="2400" dirty="0"/>
              <a:t> Filtering</a:t>
            </a:r>
          </a:p>
          <a:p>
            <a:pPr marL="457200" indent="-457200">
              <a:spcBef>
                <a:spcPct val="20000"/>
              </a:spcBef>
              <a:buClr>
                <a:schemeClr val="hlink"/>
              </a:buClr>
              <a:buSzPct val="80000"/>
              <a:buFont typeface="Wingdings" pitchFamily="2" charset="2"/>
              <a:buChar char="q"/>
            </a:pPr>
            <a:endParaRPr lang="en-US" sz="2400" dirty="0"/>
          </a:p>
          <a:p>
            <a:pPr marL="457200" indent="-457200">
              <a:spcBef>
                <a:spcPct val="20000"/>
              </a:spcBef>
              <a:buClr>
                <a:schemeClr val="hlink"/>
              </a:buClr>
              <a:buSzPct val="80000"/>
              <a:buFont typeface="Wingdings" pitchFamily="2" charset="2"/>
              <a:buChar char="q"/>
            </a:pPr>
            <a:r>
              <a:rPr lang="en-US" sz="2400" dirty="0"/>
              <a:t>Using First-Order Derivatives for Nonlinear Image Sharpening </a:t>
            </a:r>
            <a:r>
              <a:rPr lang="en-US" sz="2400" dirty="0">
                <a:cs typeface="Tahoma" pitchFamily="34" charset="0"/>
              </a:rPr>
              <a:t> — </a:t>
            </a:r>
            <a:r>
              <a:rPr lang="en-US" sz="2400" dirty="0"/>
              <a:t> The Gradient </a:t>
            </a:r>
          </a:p>
          <a:p>
            <a:r>
              <a:rPr lang="en-US" sz="2400" b="1" dirty="0">
                <a:solidFill>
                  <a:schemeClr val="accent6">
                    <a:lumMod val="75000"/>
                  </a:schemeClr>
                </a:solidFill>
                <a:effectLst>
                  <a:outerShdw blurRad="38100" dist="38100" dir="2700000" algn="tl">
                    <a:srgbClr val="000000">
                      <a:alpha val="43137"/>
                    </a:srgbClr>
                  </a:outerShdw>
                </a:effectLst>
              </a:rPr>
              <a:t> </a:t>
            </a:r>
          </a:p>
        </p:txBody>
      </p:sp>
      <p:sp>
        <p:nvSpPr>
          <p:cNvPr id="10" name="Slide Number Placeholder 9"/>
          <p:cNvSpPr>
            <a:spLocks noGrp="1"/>
          </p:cNvSpPr>
          <p:nvPr>
            <p:ph type="sldNum" sz="quarter" idx="12"/>
          </p:nvPr>
        </p:nvSpPr>
        <p:spPr/>
        <p:txBody>
          <a:bodyPr/>
          <a:lstStyle/>
          <a:p>
            <a:fld id="{277DF73A-744A-48DE-ABBC-0E810D8855BB}" type="slidenum">
              <a:rPr lang="en-US" smtClean="0"/>
              <a:t>42</a:t>
            </a:fld>
            <a:endParaRPr lang="en-US"/>
          </a:p>
        </p:txBody>
      </p:sp>
      <p:sp>
        <p:nvSpPr>
          <p:cNvPr id="11" name="Footer Placeholder 10"/>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4168926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5299912"/>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Sharpening Spatial Filters: </a:t>
            </a:r>
            <a:r>
              <a:rPr lang="en-US" sz="2800" b="1" dirty="0">
                <a:solidFill>
                  <a:srgbClr val="002060"/>
                </a:solidFill>
                <a:latin typeface="Times New Roman" pitchFamily="18" charset="0"/>
                <a:cs typeface="Times New Roman" pitchFamily="18" charset="0"/>
              </a:rPr>
              <a:t>Foundation</a:t>
            </a:r>
          </a:p>
          <a:p>
            <a:endParaRPr lang="en-US" sz="2800" b="1" dirty="0">
              <a:solidFill>
                <a:srgbClr val="002060"/>
              </a:solidFill>
              <a:latin typeface="Times New Roman" pitchFamily="18" charset="0"/>
              <a:cs typeface="Times New Roman" pitchFamily="18" charset="0"/>
            </a:endParaRPr>
          </a:p>
          <a:p>
            <a:pPr marL="342900" indent="-342900">
              <a:spcBef>
                <a:spcPct val="20000"/>
              </a:spcBef>
              <a:buClr>
                <a:schemeClr val="hlink"/>
              </a:buClr>
              <a:buSzPct val="80000"/>
              <a:buFont typeface="Wingdings" pitchFamily="2" charset="2"/>
              <a:buChar char="§"/>
            </a:pPr>
            <a:r>
              <a:rPr lang="en-US" sz="2400" dirty="0"/>
              <a:t>The first-order derivative of a one-dimensional function f(x) is the difference</a:t>
            </a:r>
          </a:p>
          <a:p>
            <a:pPr marL="342900" indent="-342900">
              <a:spcBef>
                <a:spcPct val="20000"/>
              </a:spcBef>
              <a:buClr>
                <a:schemeClr val="hlink"/>
              </a:buClr>
              <a:buSzPct val="80000"/>
              <a:buFont typeface="Wingdings" pitchFamily="2" charset="2"/>
              <a:buChar char="§"/>
            </a:pPr>
            <a:endParaRPr lang="en-US" sz="2400" dirty="0"/>
          </a:p>
          <a:p>
            <a:pPr marL="342900" indent="-342900">
              <a:spcBef>
                <a:spcPct val="20000"/>
              </a:spcBef>
              <a:buClr>
                <a:schemeClr val="hlink"/>
              </a:buClr>
              <a:buSzPct val="80000"/>
              <a:buFont typeface="Wingdings" pitchFamily="2" charset="2"/>
              <a:buChar char="§"/>
            </a:pPr>
            <a:endParaRPr lang="en-US" sz="2400" dirty="0"/>
          </a:p>
          <a:p>
            <a:pPr>
              <a:spcBef>
                <a:spcPct val="20000"/>
              </a:spcBef>
              <a:buClr>
                <a:schemeClr val="hlink"/>
              </a:buClr>
              <a:buSzPct val="80000"/>
            </a:pPr>
            <a:endParaRPr lang="en-US" sz="2400" dirty="0"/>
          </a:p>
          <a:p>
            <a:pPr marL="342900" indent="-342900">
              <a:spcBef>
                <a:spcPct val="20000"/>
              </a:spcBef>
              <a:buClr>
                <a:schemeClr val="hlink"/>
              </a:buClr>
              <a:buSzPct val="80000"/>
              <a:buFont typeface="Wingdings" pitchFamily="2" charset="2"/>
              <a:buChar char="§"/>
            </a:pPr>
            <a:r>
              <a:rPr lang="en-US" sz="2400" dirty="0"/>
              <a:t>The second-order derivative of f(x) as the difference</a:t>
            </a:r>
          </a:p>
          <a:p>
            <a:pPr marL="342900" indent="-342900">
              <a:spcBef>
                <a:spcPct val="20000"/>
              </a:spcBef>
              <a:buClr>
                <a:schemeClr val="hlink"/>
              </a:buClr>
              <a:buSzPct val="80000"/>
              <a:buFont typeface="Arial" charset="0"/>
              <a:buChar char="►"/>
            </a:pPr>
            <a:endParaRPr lang="en-US" sz="2800" dirty="0"/>
          </a:p>
          <a:p>
            <a:pPr marL="342900" indent="-342900">
              <a:spcBef>
                <a:spcPct val="20000"/>
              </a:spcBef>
              <a:buClr>
                <a:schemeClr val="hlink"/>
              </a:buClr>
              <a:buSzPct val="80000"/>
              <a:buFont typeface="Arial" charset="0"/>
              <a:buChar char="►"/>
            </a:pPr>
            <a:endParaRPr lang="en-US" sz="2400" dirty="0"/>
          </a:p>
          <a:p>
            <a:endParaRPr lang="en-US" sz="2800" b="1" dirty="0">
              <a:solidFill>
                <a:srgbClr val="002060"/>
              </a:solidFill>
              <a:latin typeface="Times New Roman" pitchFamily="18" charset="0"/>
              <a:cs typeface="Times New Roman" pitchFamily="18" charset="0"/>
            </a:endParaRPr>
          </a:p>
          <a:p>
            <a:r>
              <a:rPr lang="en-US" sz="2400" b="1" dirty="0">
                <a:solidFill>
                  <a:srgbClr val="002060"/>
                </a:solidFill>
              </a:rPr>
              <a:t> </a:t>
            </a:r>
          </a:p>
        </p:txBody>
      </p:sp>
      <p:graphicFrame>
        <p:nvGraphicFramePr>
          <p:cNvPr id="5" name="Object 4"/>
          <p:cNvGraphicFramePr>
            <a:graphicFrameLocks noChangeAspect="1"/>
          </p:cNvGraphicFramePr>
          <p:nvPr>
            <p:extLst>
              <p:ext uri="{D42A27DB-BD31-4B8C-83A1-F6EECF244321}">
                <p14:modId xmlns:p14="http://schemas.microsoft.com/office/powerpoint/2010/main" val="3706371050"/>
              </p:ext>
            </p:extLst>
          </p:nvPr>
        </p:nvGraphicFramePr>
        <p:xfrm>
          <a:off x="2230438" y="3308350"/>
          <a:ext cx="3094037" cy="958850"/>
        </p:xfrm>
        <a:graphic>
          <a:graphicData uri="http://schemas.openxmlformats.org/presentationml/2006/ole">
            <mc:AlternateContent xmlns:mc="http://schemas.openxmlformats.org/markup-compatibility/2006">
              <mc:Choice xmlns:v="urn:schemas-microsoft-com:vml" Requires="v">
                <p:oleObj name="Equation" r:id="rId3" imgW="1269449" imgH="393529" progId="Equation.DSMT4">
                  <p:embed/>
                </p:oleObj>
              </mc:Choice>
              <mc:Fallback>
                <p:oleObj name="Equation" r:id="rId3" imgW="1269449"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438" y="3308350"/>
                        <a:ext cx="3094037"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71694955"/>
              </p:ext>
            </p:extLst>
          </p:nvPr>
        </p:nvGraphicFramePr>
        <p:xfrm>
          <a:off x="1938338" y="5062537"/>
          <a:ext cx="4699000" cy="957263"/>
        </p:xfrm>
        <a:graphic>
          <a:graphicData uri="http://schemas.openxmlformats.org/presentationml/2006/ole">
            <mc:AlternateContent xmlns:mc="http://schemas.openxmlformats.org/markup-compatibility/2006">
              <mc:Choice xmlns:v="urn:schemas-microsoft-com:vml" Requires="v">
                <p:oleObj name="Equation" r:id="rId5" imgW="2057400" imgH="419100" progId="Equation.DSMT4">
                  <p:embed/>
                </p:oleObj>
              </mc:Choice>
              <mc:Fallback>
                <p:oleObj name="Equation" r:id="rId5" imgW="20574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338" y="5062537"/>
                        <a:ext cx="4699000"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Slide Number Placeholder 11"/>
          <p:cNvSpPr>
            <a:spLocks noGrp="1"/>
          </p:cNvSpPr>
          <p:nvPr>
            <p:ph type="sldNum" sz="quarter" idx="12"/>
          </p:nvPr>
        </p:nvSpPr>
        <p:spPr/>
        <p:txBody>
          <a:bodyPr/>
          <a:lstStyle/>
          <a:p>
            <a:fld id="{277DF73A-744A-48DE-ABBC-0E810D8855BB}" type="slidenum">
              <a:rPr lang="en-US" smtClean="0"/>
              <a:t>43</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1173048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EC77-57AA-7CE0-4111-8CE88D668AC1}"/>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729CBCD6-FCC8-1185-76D6-6ACC0FD49497}"/>
              </a:ext>
            </a:extLst>
          </p:cNvPr>
          <p:cNvSpPr>
            <a:spLocks noGrp="1"/>
          </p:cNvSpPr>
          <p:nvPr>
            <p:ph type="ftr" sz="quarter" idx="11"/>
          </p:nvPr>
        </p:nvSpPr>
        <p:spPr/>
        <p:txBody>
          <a:bodyPr/>
          <a:lstStyle/>
          <a:p>
            <a:r>
              <a:rPr lang="en-US"/>
              <a:t>Unit-2: Image Enhancement in Spatial Domain </a:t>
            </a:r>
          </a:p>
        </p:txBody>
      </p:sp>
      <p:sp>
        <p:nvSpPr>
          <p:cNvPr id="4" name="Slide Number Placeholder 3">
            <a:extLst>
              <a:ext uri="{FF2B5EF4-FFF2-40B4-BE49-F238E27FC236}">
                <a16:creationId xmlns:a16="http://schemas.microsoft.com/office/drawing/2014/main" id="{DA65B1D2-6010-E006-54E9-8431FD8D9656}"/>
              </a:ext>
            </a:extLst>
          </p:cNvPr>
          <p:cNvSpPr>
            <a:spLocks noGrp="1"/>
          </p:cNvSpPr>
          <p:nvPr>
            <p:ph type="sldNum" sz="quarter" idx="12"/>
          </p:nvPr>
        </p:nvSpPr>
        <p:spPr/>
        <p:txBody>
          <a:bodyPr/>
          <a:lstStyle/>
          <a:p>
            <a:fld id="{277DF73A-744A-48DE-ABBC-0E810D8855BB}" type="slidenum">
              <a:rPr lang="en-US" smtClean="0"/>
              <a:t>44</a:t>
            </a:fld>
            <a:endParaRPr lang="en-US"/>
          </a:p>
        </p:txBody>
      </p:sp>
    </p:spTree>
    <p:extLst>
      <p:ext uri="{BB962C8B-B14F-4D97-AF65-F5344CB8AC3E}">
        <p14:creationId xmlns:p14="http://schemas.microsoft.com/office/powerpoint/2010/main" val="2589215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1000"/>
            <a:ext cx="6524740" cy="6217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1958975"/>
            <a:ext cx="1827213" cy="45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p:cNvSpPr>
            <a:spLocks noGrp="1"/>
          </p:cNvSpPr>
          <p:nvPr>
            <p:ph type="sldNum" sz="quarter" idx="12"/>
          </p:nvPr>
        </p:nvSpPr>
        <p:spPr/>
        <p:txBody>
          <a:bodyPr/>
          <a:lstStyle/>
          <a:p>
            <a:fld id="{277DF73A-744A-48DE-ABBC-0E810D8855BB}" type="slidenum">
              <a:rPr lang="en-US" smtClean="0"/>
              <a:t>45</a:t>
            </a:fld>
            <a:endParaRPr lang="en-US"/>
          </a:p>
        </p:txBody>
      </p:sp>
      <p:sp>
        <p:nvSpPr>
          <p:cNvPr id="11" name="Footer Placeholder 10"/>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911281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04800" y="1371600"/>
                <a:ext cx="8458200" cy="1705082"/>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Sharpening Spatial Filters: </a:t>
                </a:r>
                <a:r>
                  <a:rPr lang="en-US" sz="2800" b="1" dirty="0" err="1">
                    <a:solidFill>
                      <a:srgbClr val="002060"/>
                    </a:solidFill>
                    <a:latin typeface="Times New Roman" pitchFamily="18" charset="0"/>
                    <a:cs typeface="Times New Roman" pitchFamily="18" charset="0"/>
                  </a:rPr>
                  <a:t>Laplacian</a:t>
                </a:r>
                <a:r>
                  <a:rPr lang="en-US" sz="2800" b="1" dirty="0">
                    <a:solidFill>
                      <a:srgbClr val="002060"/>
                    </a:solidFill>
                    <a:latin typeface="Times New Roman" pitchFamily="18" charset="0"/>
                    <a:cs typeface="Times New Roman" pitchFamily="18" charset="0"/>
                  </a:rPr>
                  <a:t> Operator</a:t>
                </a:r>
              </a:p>
              <a:p>
                <a:pPr marL="342900" indent="-342900">
                  <a:spcBef>
                    <a:spcPct val="20000"/>
                  </a:spcBef>
                  <a:buClr>
                    <a:schemeClr val="hlink"/>
                  </a:buClr>
                  <a:buSzPct val="80000"/>
                </a:pPr>
                <a:r>
                  <a:rPr lang="en-US" sz="2400" dirty="0"/>
                  <a:t>The second-order isotropic derivative operator is the </a:t>
                </a:r>
                <a:r>
                  <a:rPr lang="en-US" sz="2400" dirty="0" err="1"/>
                  <a:t>Laplacian</a:t>
                </a:r>
                <a:r>
                  <a:rPr lang="en-US" sz="2400" dirty="0"/>
                  <a:t> for a function (image) </a:t>
                </a:r>
                <a14:m>
                  <m:oMath xmlns:m="http://schemas.openxmlformats.org/officeDocument/2006/math">
                    <m:r>
                      <a:rPr lang="en-US" sz="2400" b="1" i="1" smtClean="0">
                        <a:latin typeface="Cambria Math"/>
                      </a:rPr>
                      <m:t>𝒇</m:t>
                    </m:r>
                    <m:r>
                      <a:rPr lang="en-US" sz="2400" b="1" i="1" smtClean="0">
                        <a:latin typeface="Cambria Math"/>
                      </a:rPr>
                      <m:t>(</m:t>
                    </m:r>
                    <m:r>
                      <a:rPr lang="en-US" sz="2400" b="1" i="1" smtClean="0">
                        <a:latin typeface="Cambria Math"/>
                      </a:rPr>
                      <m:t>𝒙</m:t>
                    </m:r>
                    <m:r>
                      <a:rPr lang="en-US" sz="2400" b="1" i="1" smtClean="0">
                        <a:latin typeface="Cambria Math"/>
                      </a:rPr>
                      <m:t>,</m:t>
                    </m:r>
                    <m:r>
                      <a:rPr lang="en-US" sz="2400" b="1" i="1" smtClean="0">
                        <a:latin typeface="Cambria Math"/>
                      </a:rPr>
                      <m:t>𝒚</m:t>
                    </m:r>
                    <m:r>
                      <a:rPr lang="en-US" sz="2400" b="1" i="1" smtClean="0">
                        <a:latin typeface="Cambria Math"/>
                      </a:rPr>
                      <m:t>)</m:t>
                    </m:r>
                  </m:oMath>
                </a14:m>
                <a:endParaRPr lang="en-US" sz="2800" b="1" dirty="0">
                  <a:solidFill>
                    <a:schemeClr val="accent6">
                      <a:lumMod val="75000"/>
                    </a:schemeClr>
                  </a:solidFill>
                  <a:effectLst>
                    <a:outerShdw blurRad="38100" dist="38100" dir="2700000" algn="tl">
                      <a:srgbClr val="000000">
                        <a:alpha val="43137"/>
                      </a:srgbClr>
                    </a:outerShdw>
                  </a:effectLst>
                </a:endParaRPr>
              </a:p>
              <a:p>
                <a:r>
                  <a:rPr lang="en-US" sz="2400" b="1" dirty="0">
                    <a:solidFill>
                      <a:srgbClr val="1338AD"/>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304800" y="1371600"/>
                <a:ext cx="8458200" cy="1705082"/>
              </a:xfrm>
              <a:prstGeom prst="rect">
                <a:avLst/>
              </a:prstGeom>
              <a:blipFill rotWithShape="1">
                <a:blip r:embed="rId4"/>
                <a:stretch>
                  <a:fillRect l="-1513" t="-4286"/>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2904422461"/>
              </p:ext>
            </p:extLst>
          </p:nvPr>
        </p:nvGraphicFramePr>
        <p:xfrm>
          <a:off x="2428875" y="2714625"/>
          <a:ext cx="2608263" cy="1025525"/>
        </p:xfrm>
        <a:graphic>
          <a:graphicData uri="http://schemas.openxmlformats.org/presentationml/2006/ole">
            <mc:AlternateContent xmlns:mc="http://schemas.openxmlformats.org/markup-compatibility/2006">
              <mc:Choice xmlns:v="urn:schemas-microsoft-com:vml" Requires="v">
                <p:oleObj name="Equation" r:id="rId5" imgW="1129810" imgH="444307" progId="Equation.DSMT4">
                  <p:embed/>
                </p:oleObj>
              </mc:Choice>
              <mc:Fallback>
                <p:oleObj name="Equation" r:id="rId5" imgW="1129810" imgH="44430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875" y="2714625"/>
                        <a:ext cx="2608263"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73528537"/>
              </p:ext>
            </p:extLst>
          </p:nvPr>
        </p:nvGraphicFramePr>
        <p:xfrm>
          <a:off x="1390650" y="4440237"/>
          <a:ext cx="4819650" cy="858838"/>
        </p:xfrm>
        <a:graphic>
          <a:graphicData uri="http://schemas.openxmlformats.org/presentationml/2006/ole">
            <mc:AlternateContent xmlns:mc="http://schemas.openxmlformats.org/markup-compatibility/2006">
              <mc:Choice xmlns:v="urn:schemas-microsoft-com:vml" Requires="v">
                <p:oleObj name="Equation" r:id="rId7" imgW="2489200" imgH="444500" progId="Equation.DSMT4">
                  <p:embed/>
                </p:oleObj>
              </mc:Choice>
              <mc:Fallback>
                <p:oleObj name="Equation" r:id="rId7" imgW="2489200" imgH="4445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0650" y="4440237"/>
                        <a:ext cx="4819650"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010615067"/>
              </p:ext>
            </p:extLst>
          </p:nvPr>
        </p:nvGraphicFramePr>
        <p:xfrm>
          <a:off x="1416050" y="3603625"/>
          <a:ext cx="4800600" cy="808037"/>
        </p:xfrm>
        <a:graphic>
          <a:graphicData uri="http://schemas.openxmlformats.org/presentationml/2006/ole">
            <mc:AlternateContent xmlns:mc="http://schemas.openxmlformats.org/markup-compatibility/2006">
              <mc:Choice xmlns:v="urn:schemas-microsoft-com:vml" Requires="v">
                <p:oleObj name="Equation" r:id="rId9" imgW="2489200" imgH="419100" progId="Equation.DSMT4">
                  <p:embed/>
                </p:oleObj>
              </mc:Choice>
              <mc:Fallback>
                <p:oleObj name="Equation" r:id="rId9" imgW="2489200" imgH="4191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6050" y="3603625"/>
                        <a:ext cx="4800600" cy="808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22344930"/>
              </p:ext>
            </p:extLst>
          </p:nvPr>
        </p:nvGraphicFramePr>
        <p:xfrm>
          <a:off x="1422400" y="5360987"/>
          <a:ext cx="7065963" cy="963613"/>
        </p:xfrm>
        <a:graphic>
          <a:graphicData uri="http://schemas.openxmlformats.org/presentationml/2006/ole">
            <mc:AlternateContent xmlns:mc="http://schemas.openxmlformats.org/markup-compatibility/2006">
              <mc:Choice xmlns:v="urn:schemas-microsoft-com:vml" Requires="v">
                <p:oleObj name="Equation" r:id="rId11" imgW="3352800" imgH="457200" progId="Equation.DSMT4">
                  <p:embed/>
                </p:oleObj>
              </mc:Choice>
              <mc:Fallback>
                <p:oleObj name="Equation" r:id="rId11" imgW="3352800" imgH="457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2400" y="5360987"/>
                        <a:ext cx="7065963"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Slide Number Placeholder 13"/>
          <p:cNvSpPr>
            <a:spLocks noGrp="1"/>
          </p:cNvSpPr>
          <p:nvPr>
            <p:ph type="sldNum" sz="quarter" idx="12"/>
          </p:nvPr>
        </p:nvSpPr>
        <p:spPr/>
        <p:txBody>
          <a:bodyPr/>
          <a:lstStyle/>
          <a:p>
            <a:fld id="{277DF73A-744A-48DE-ABBC-0E810D8855BB}" type="slidenum">
              <a:rPr lang="en-US" smtClean="0"/>
              <a:t>46</a:t>
            </a:fld>
            <a:endParaRPr lang="en-US"/>
          </a:p>
        </p:txBody>
      </p:sp>
      <p:sp>
        <p:nvSpPr>
          <p:cNvPr id="15" name="Footer Placeholder 14"/>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915753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892552"/>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Sharpening Spatial Filters: </a:t>
            </a:r>
            <a:r>
              <a:rPr lang="en-US" sz="2800" b="1" dirty="0" err="1">
                <a:solidFill>
                  <a:srgbClr val="002060"/>
                </a:solidFill>
                <a:latin typeface="Times New Roman" pitchFamily="18" charset="0"/>
                <a:cs typeface="Times New Roman" pitchFamily="18" charset="0"/>
              </a:rPr>
              <a:t>Laplacian</a:t>
            </a:r>
            <a:r>
              <a:rPr lang="en-US" sz="2800" b="1" dirty="0">
                <a:solidFill>
                  <a:srgbClr val="002060"/>
                </a:solidFill>
                <a:latin typeface="Times New Roman" pitchFamily="18" charset="0"/>
                <a:cs typeface="Times New Roman" pitchFamily="18" charset="0"/>
              </a:rPr>
              <a:t> Operator</a:t>
            </a:r>
          </a:p>
          <a:p>
            <a:r>
              <a:rPr lang="en-US" sz="2400" b="1" dirty="0">
                <a:solidFill>
                  <a:srgbClr val="1338AD"/>
                </a:solidFill>
              </a:rPr>
              <a:t> </a:t>
            </a:r>
          </a:p>
        </p:txBody>
      </p:sp>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998" y="1981200"/>
            <a:ext cx="459820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981200"/>
            <a:ext cx="2011856"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277DF73A-744A-48DE-ABBC-0E810D8855BB}" type="slidenum">
              <a:rPr lang="en-US" smtClean="0"/>
              <a:t>47</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185471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2726900"/>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Sharpening Spatial Filters: </a:t>
            </a:r>
            <a:r>
              <a:rPr lang="en-US" sz="2800" b="1" dirty="0" err="1">
                <a:solidFill>
                  <a:srgbClr val="002060"/>
                </a:solidFill>
                <a:latin typeface="Times New Roman" pitchFamily="18" charset="0"/>
                <a:cs typeface="Times New Roman" pitchFamily="18" charset="0"/>
              </a:rPr>
              <a:t>Laplacian</a:t>
            </a:r>
            <a:r>
              <a:rPr lang="en-US" sz="2800" b="1" dirty="0">
                <a:solidFill>
                  <a:srgbClr val="002060"/>
                </a:solidFill>
                <a:latin typeface="Times New Roman" pitchFamily="18" charset="0"/>
                <a:cs typeface="Times New Roman" pitchFamily="18" charset="0"/>
              </a:rPr>
              <a:t> Operator</a:t>
            </a:r>
          </a:p>
          <a:p>
            <a:pPr marL="342900" indent="-342900">
              <a:spcBef>
                <a:spcPct val="20000"/>
              </a:spcBef>
              <a:buClr>
                <a:schemeClr val="hlink"/>
              </a:buClr>
              <a:buSzPct val="80000"/>
            </a:pPr>
            <a:endParaRPr lang="en-US" sz="2400" dirty="0"/>
          </a:p>
          <a:p>
            <a:pPr marL="342900" indent="-342900">
              <a:spcBef>
                <a:spcPct val="20000"/>
              </a:spcBef>
              <a:buClr>
                <a:schemeClr val="hlink"/>
              </a:buClr>
              <a:buSzPct val="80000"/>
            </a:pPr>
            <a:r>
              <a:rPr lang="en-US" sz="2400" dirty="0"/>
              <a:t>Image sharpening in the way of using the </a:t>
            </a:r>
            <a:r>
              <a:rPr lang="en-US" sz="2400" dirty="0" err="1"/>
              <a:t>Laplacian</a:t>
            </a:r>
            <a:r>
              <a:rPr lang="en-US" sz="2400" dirty="0"/>
              <a:t>:</a:t>
            </a:r>
          </a:p>
          <a:p>
            <a:pPr marL="342900" indent="-342900">
              <a:spcBef>
                <a:spcPct val="20000"/>
              </a:spcBef>
              <a:buClr>
                <a:schemeClr val="hlink"/>
              </a:buClr>
              <a:buSzPct val="80000"/>
            </a:pPr>
            <a:endParaRPr lang="en-US" sz="2800" dirty="0"/>
          </a:p>
          <a:p>
            <a:endParaRPr lang="en-US" sz="2800" b="1" dirty="0">
              <a:solidFill>
                <a:srgbClr val="002060"/>
              </a:solidFill>
              <a:latin typeface="Times New Roman" pitchFamily="18" charset="0"/>
              <a:cs typeface="Times New Roman" pitchFamily="18" charset="0"/>
            </a:endParaRPr>
          </a:p>
          <a:p>
            <a:r>
              <a:rPr lang="en-US" sz="2400" b="1" dirty="0">
                <a:solidFill>
                  <a:srgbClr val="1338AD"/>
                </a:solidFill>
              </a:rPr>
              <a:t> </a:t>
            </a:r>
          </a:p>
        </p:txBody>
      </p:sp>
      <p:graphicFrame>
        <p:nvGraphicFramePr>
          <p:cNvPr id="5" name="Object 4"/>
          <p:cNvGraphicFramePr>
            <a:graphicFrameLocks noChangeAspect="1"/>
          </p:cNvGraphicFramePr>
          <p:nvPr>
            <p:extLst>
              <p:ext uri="{D42A27DB-BD31-4B8C-83A1-F6EECF244321}">
                <p14:modId xmlns:p14="http://schemas.microsoft.com/office/powerpoint/2010/main" val="2016416040"/>
              </p:ext>
            </p:extLst>
          </p:nvPr>
        </p:nvGraphicFramePr>
        <p:xfrm>
          <a:off x="1208088" y="2971800"/>
          <a:ext cx="7040562" cy="2960688"/>
        </p:xfrm>
        <a:graphic>
          <a:graphicData uri="http://schemas.openxmlformats.org/presentationml/2006/ole">
            <mc:AlternateContent xmlns:mc="http://schemas.openxmlformats.org/markup-compatibility/2006">
              <mc:Choice xmlns:v="urn:schemas-microsoft-com:vml" Requires="v">
                <p:oleObj name="Equation" r:id="rId3" imgW="3352800" imgH="1409700" progId="Equation.DSMT4">
                  <p:embed/>
                </p:oleObj>
              </mc:Choice>
              <mc:Fallback>
                <p:oleObj name="Equation" r:id="rId3" imgW="3352800" imgH="1409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088" y="2971800"/>
                        <a:ext cx="7040562" cy="296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Slide Number Placeholder 10"/>
          <p:cNvSpPr>
            <a:spLocks noGrp="1"/>
          </p:cNvSpPr>
          <p:nvPr>
            <p:ph type="sldNum" sz="quarter" idx="12"/>
          </p:nvPr>
        </p:nvSpPr>
        <p:spPr/>
        <p:txBody>
          <a:bodyPr/>
          <a:lstStyle/>
          <a:p>
            <a:fld id="{277DF73A-744A-48DE-ABBC-0E810D8855BB}" type="slidenum">
              <a:rPr lang="en-US" smtClean="0"/>
              <a:t>48</a:t>
            </a:fld>
            <a:endParaRPr lang="en-US"/>
          </a:p>
        </p:txBody>
      </p:sp>
      <p:sp>
        <p:nvSpPr>
          <p:cNvPr id="12" name="Footer Placeholder 11"/>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412372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57200"/>
            <a:ext cx="3643947" cy="630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930275"/>
            <a:ext cx="2155825" cy="531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p:cNvSpPr>
            <a:spLocks noGrp="1"/>
          </p:cNvSpPr>
          <p:nvPr>
            <p:ph type="sldNum" sz="quarter" idx="12"/>
          </p:nvPr>
        </p:nvSpPr>
        <p:spPr/>
        <p:txBody>
          <a:bodyPr/>
          <a:lstStyle/>
          <a:p>
            <a:fld id="{277DF73A-744A-48DE-ABBC-0E810D8855BB}" type="slidenum">
              <a:rPr lang="en-US" smtClean="0"/>
              <a:t>49</a:t>
            </a:fld>
            <a:endParaRPr lang="en-US"/>
          </a:p>
        </p:txBody>
      </p:sp>
      <p:sp>
        <p:nvSpPr>
          <p:cNvPr id="11" name="Footer Placeholder 10"/>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548758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895D-6F73-5EB8-B9A7-3F29DACED6D9}"/>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11EB45FC-F071-3D52-9700-3EA56E7E4BCC}"/>
              </a:ext>
            </a:extLst>
          </p:cNvPr>
          <p:cNvSpPr>
            <a:spLocks noGrp="1"/>
          </p:cNvSpPr>
          <p:nvPr>
            <p:ph type="ftr" sz="quarter" idx="11"/>
          </p:nvPr>
        </p:nvSpPr>
        <p:spPr/>
        <p:txBody>
          <a:bodyPr/>
          <a:lstStyle/>
          <a:p>
            <a:r>
              <a:rPr lang="en-US"/>
              <a:t>Unit-2: Image Enhancement in Spatial Domain </a:t>
            </a:r>
          </a:p>
        </p:txBody>
      </p:sp>
      <p:sp>
        <p:nvSpPr>
          <p:cNvPr id="4" name="Slide Number Placeholder 3">
            <a:extLst>
              <a:ext uri="{FF2B5EF4-FFF2-40B4-BE49-F238E27FC236}">
                <a16:creationId xmlns:a16="http://schemas.microsoft.com/office/drawing/2014/main" id="{113A90B3-1D91-8DA8-56A3-33FB538B1872}"/>
              </a:ext>
            </a:extLst>
          </p:cNvPr>
          <p:cNvSpPr>
            <a:spLocks noGrp="1"/>
          </p:cNvSpPr>
          <p:nvPr>
            <p:ph type="sldNum" sz="quarter" idx="12"/>
          </p:nvPr>
        </p:nvSpPr>
        <p:spPr/>
        <p:txBody>
          <a:bodyPr/>
          <a:lstStyle/>
          <a:p>
            <a:fld id="{277DF73A-744A-48DE-ABBC-0E810D8855BB}" type="slidenum">
              <a:rPr lang="en-US" smtClean="0"/>
              <a:t>5</a:t>
            </a:fld>
            <a:endParaRPr lang="en-US"/>
          </a:p>
        </p:txBody>
      </p:sp>
    </p:spTree>
    <p:extLst>
      <p:ext uri="{BB962C8B-B14F-4D97-AF65-F5344CB8AC3E}">
        <p14:creationId xmlns:p14="http://schemas.microsoft.com/office/powerpoint/2010/main" val="3918766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523220"/>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Image Sharpening based on First-Order Derivatives</a:t>
            </a:r>
            <a:r>
              <a:rPr lang="en-US" sz="2400" b="1" dirty="0">
                <a:solidFill>
                  <a:schemeClr val="accent6">
                    <a:lumMod val="75000"/>
                  </a:schemeClr>
                </a:solidFill>
                <a:effectLst>
                  <a:outerShdw blurRad="38100" dist="38100" dir="2700000" algn="tl">
                    <a:srgbClr val="000000">
                      <a:alpha val="43137"/>
                    </a:srgbClr>
                  </a:outerShdw>
                </a:effectLst>
              </a:rPr>
              <a:t> </a:t>
            </a:r>
          </a:p>
        </p:txBody>
      </p:sp>
      <p:graphicFrame>
        <p:nvGraphicFramePr>
          <p:cNvPr id="5" name="Object 4"/>
          <p:cNvGraphicFramePr>
            <a:graphicFrameLocks noChangeAspect="1"/>
          </p:cNvGraphicFramePr>
          <p:nvPr>
            <p:extLst>
              <p:ext uri="{D42A27DB-BD31-4B8C-83A1-F6EECF244321}">
                <p14:modId xmlns:p14="http://schemas.microsoft.com/office/powerpoint/2010/main" val="1912853368"/>
              </p:ext>
            </p:extLst>
          </p:nvPr>
        </p:nvGraphicFramePr>
        <p:xfrm>
          <a:off x="609600" y="1955800"/>
          <a:ext cx="8075612" cy="2940050"/>
        </p:xfrm>
        <a:graphic>
          <a:graphicData uri="http://schemas.openxmlformats.org/presentationml/2006/ole">
            <mc:AlternateContent xmlns:mc="http://schemas.openxmlformats.org/markup-compatibility/2006">
              <mc:Choice xmlns:v="urn:schemas-microsoft-com:vml" Requires="v">
                <p:oleObj name="Equation" r:id="rId3" imgW="3594100" imgH="1308100" progId="Equation.DSMT4">
                  <p:embed/>
                </p:oleObj>
              </mc:Choice>
              <mc:Fallback>
                <p:oleObj name="Equation" r:id="rId3" imgW="3594100" imgH="1308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55800"/>
                        <a:ext cx="8075612" cy="294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06136276"/>
              </p:ext>
            </p:extLst>
          </p:nvPr>
        </p:nvGraphicFramePr>
        <p:xfrm>
          <a:off x="963612" y="5029200"/>
          <a:ext cx="7515225" cy="1331913"/>
        </p:xfrm>
        <a:graphic>
          <a:graphicData uri="http://schemas.openxmlformats.org/presentationml/2006/ole">
            <mc:AlternateContent xmlns:mc="http://schemas.openxmlformats.org/markup-compatibility/2006">
              <mc:Choice xmlns:v="urn:schemas-microsoft-com:vml" Requires="v">
                <p:oleObj name="Equation" r:id="rId5" imgW="3009900" imgH="533400" progId="Equation.DSMT4">
                  <p:embed/>
                </p:oleObj>
              </mc:Choice>
              <mc:Fallback>
                <p:oleObj name="Equation" r:id="rId5" imgW="3009900" imgH="533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612" y="5029200"/>
                        <a:ext cx="7515225" cy="1331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0"/>
          <p:cNvSpPr txBox="1">
            <a:spLocks noChangeArrowheads="1"/>
          </p:cNvSpPr>
          <p:nvPr/>
        </p:nvSpPr>
        <p:spPr bwMode="auto">
          <a:xfrm>
            <a:off x="228600" y="5715000"/>
            <a:ext cx="23070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rgbClr val="FF0000"/>
                </a:solidFill>
              </a:rPr>
              <a:t>Gradient Image</a:t>
            </a:r>
          </a:p>
        </p:txBody>
      </p:sp>
      <p:sp>
        <p:nvSpPr>
          <p:cNvPr id="13" name="Slide Number Placeholder 12"/>
          <p:cNvSpPr>
            <a:spLocks noGrp="1"/>
          </p:cNvSpPr>
          <p:nvPr>
            <p:ph type="sldNum" sz="quarter" idx="12"/>
          </p:nvPr>
        </p:nvSpPr>
        <p:spPr/>
        <p:txBody>
          <a:bodyPr/>
          <a:lstStyle/>
          <a:p>
            <a:fld id="{277DF73A-744A-48DE-ABBC-0E810D8855BB}" type="slidenum">
              <a:rPr lang="en-US" smtClean="0"/>
              <a:t>50</a:t>
            </a:fld>
            <a:endParaRPr lang="en-US"/>
          </a:p>
        </p:txBody>
      </p:sp>
      <p:sp>
        <p:nvSpPr>
          <p:cNvPr id="14" name="Footer Placeholder 13"/>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40746788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371600"/>
            <a:ext cx="8458200" cy="523220"/>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Image Sharpening based on First-Order Derivatives</a:t>
            </a:r>
            <a:r>
              <a:rPr lang="en-US" sz="2400" b="1" dirty="0">
                <a:solidFill>
                  <a:schemeClr val="accent6">
                    <a:lumMod val="75000"/>
                  </a:schemeClr>
                </a:solidFill>
                <a:effectLst>
                  <a:outerShdw blurRad="38100" dist="38100" dir="2700000" algn="tl">
                    <a:srgbClr val="000000">
                      <a:alpha val="43137"/>
                    </a:srgbClr>
                  </a:outerShdw>
                </a:effectLst>
              </a:rPr>
              <a:t> </a:t>
            </a:r>
          </a:p>
        </p:txBody>
      </p:sp>
      <p:graphicFrame>
        <p:nvGraphicFramePr>
          <p:cNvPr id="5" name="Object 7"/>
          <p:cNvGraphicFramePr>
            <a:graphicFrameLocks noChangeAspect="1"/>
          </p:cNvGraphicFramePr>
          <p:nvPr>
            <p:extLst>
              <p:ext uri="{D42A27DB-BD31-4B8C-83A1-F6EECF244321}">
                <p14:modId xmlns:p14="http://schemas.microsoft.com/office/powerpoint/2010/main" val="318660774"/>
              </p:ext>
            </p:extLst>
          </p:nvPr>
        </p:nvGraphicFramePr>
        <p:xfrm>
          <a:off x="873125" y="1985961"/>
          <a:ext cx="7515225" cy="1331912"/>
        </p:xfrm>
        <a:graphic>
          <a:graphicData uri="http://schemas.openxmlformats.org/presentationml/2006/ole">
            <mc:AlternateContent xmlns:mc="http://schemas.openxmlformats.org/markup-compatibility/2006">
              <mc:Choice xmlns:v="urn:schemas-microsoft-com:vml" Requires="v">
                <p:oleObj name="Equation" r:id="rId3" imgW="3009600" imgH="533160" progId="Equation.DSMT4">
                  <p:embed/>
                </p:oleObj>
              </mc:Choice>
              <mc:Fallback>
                <p:oleObj name="Equation" r:id="rId3" imgW="3009600" imgH="5331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5" y="1985961"/>
                        <a:ext cx="7515225" cy="133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2241099226"/>
              </p:ext>
            </p:extLst>
          </p:nvPr>
        </p:nvGraphicFramePr>
        <p:xfrm>
          <a:off x="3160713" y="3581400"/>
          <a:ext cx="3544887" cy="647700"/>
        </p:xfrm>
        <a:graphic>
          <a:graphicData uri="http://schemas.openxmlformats.org/presentationml/2006/ole">
            <mc:AlternateContent xmlns:mc="http://schemas.openxmlformats.org/markup-compatibility/2006">
              <mc:Choice xmlns:v="urn:schemas-microsoft-com:vml" Requires="v">
                <p:oleObj name="Equation" r:id="rId5" imgW="1320480" imgH="241200" progId="Equation.DSMT4">
                  <p:embed/>
                </p:oleObj>
              </mc:Choice>
              <mc:Fallback>
                <p:oleObj name="Equation" r:id="rId5" imgW="132048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0713" y="3581400"/>
                        <a:ext cx="3544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Group 44"/>
          <p:cNvGraphicFramePr>
            <a:graphicFrameLocks/>
          </p:cNvGraphicFramePr>
          <p:nvPr>
            <p:extLst>
              <p:ext uri="{D42A27DB-BD31-4B8C-83A1-F6EECF244321}">
                <p14:modId xmlns:p14="http://schemas.microsoft.com/office/powerpoint/2010/main" val="1154422651"/>
              </p:ext>
            </p:extLst>
          </p:nvPr>
        </p:nvGraphicFramePr>
        <p:xfrm>
          <a:off x="762000" y="4449761"/>
          <a:ext cx="1936750" cy="1570039"/>
        </p:xfrm>
        <a:graphic>
          <a:graphicData uri="http://schemas.openxmlformats.org/drawingml/2006/table">
            <a:tbl>
              <a:tblPr/>
              <a:tblGrid>
                <a:gridCol w="646113">
                  <a:extLst>
                    <a:ext uri="{9D8B030D-6E8A-4147-A177-3AD203B41FA5}">
                      <a16:colId xmlns:a16="http://schemas.microsoft.com/office/drawing/2014/main" val="20000"/>
                    </a:ext>
                  </a:extLst>
                </a:gridCol>
                <a:gridCol w="644525">
                  <a:extLst>
                    <a:ext uri="{9D8B030D-6E8A-4147-A177-3AD203B41FA5}">
                      <a16:colId xmlns:a16="http://schemas.microsoft.com/office/drawing/2014/main" val="20001"/>
                    </a:ext>
                  </a:extLst>
                </a:gridCol>
                <a:gridCol w="646112">
                  <a:extLst>
                    <a:ext uri="{9D8B030D-6E8A-4147-A177-3AD203B41FA5}">
                      <a16:colId xmlns:a16="http://schemas.microsoft.com/office/drawing/2014/main" val="20002"/>
                    </a:ext>
                  </a:extLst>
                </a:gridCol>
              </a:tblGrid>
              <a:tr h="5254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 name="Object 45"/>
          <p:cNvGraphicFramePr>
            <a:graphicFrameLocks noChangeAspect="1"/>
          </p:cNvGraphicFramePr>
          <p:nvPr>
            <p:extLst>
              <p:ext uri="{D42A27DB-BD31-4B8C-83A1-F6EECF244321}">
                <p14:modId xmlns:p14="http://schemas.microsoft.com/office/powerpoint/2010/main" val="3804422415"/>
              </p:ext>
            </p:extLst>
          </p:nvPr>
        </p:nvGraphicFramePr>
        <p:xfrm>
          <a:off x="3090862" y="4953000"/>
          <a:ext cx="4148138" cy="533400"/>
        </p:xfrm>
        <a:graphic>
          <a:graphicData uri="http://schemas.openxmlformats.org/presentationml/2006/ole">
            <mc:AlternateContent xmlns:mc="http://schemas.openxmlformats.org/markup-compatibility/2006">
              <mc:Choice xmlns:v="urn:schemas-microsoft-com:vml" Requires="v">
                <p:oleObj name="Equation" r:id="rId7" imgW="1777680" imgH="228600" progId="Equation.DSMT4">
                  <p:embed/>
                </p:oleObj>
              </mc:Choice>
              <mc:Fallback>
                <p:oleObj name="Equation" r:id="rId7" imgW="17776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0862" y="4953000"/>
                        <a:ext cx="414813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Slide Number Placeholder 13"/>
          <p:cNvSpPr>
            <a:spLocks noGrp="1"/>
          </p:cNvSpPr>
          <p:nvPr>
            <p:ph type="sldNum" sz="quarter" idx="12"/>
          </p:nvPr>
        </p:nvSpPr>
        <p:spPr/>
        <p:txBody>
          <a:bodyPr/>
          <a:lstStyle/>
          <a:p>
            <a:fld id="{277DF73A-744A-48DE-ABBC-0E810D8855BB}" type="slidenum">
              <a:rPr lang="en-US" smtClean="0"/>
              <a:t>51</a:t>
            </a:fld>
            <a:endParaRPr lang="en-US"/>
          </a:p>
        </p:txBody>
      </p:sp>
      <p:sp>
        <p:nvSpPr>
          <p:cNvPr id="15" name="Footer Placeholder 14"/>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806995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7200" y="762000"/>
            <a:ext cx="990600" cy="990600"/>
          </a:xfrm>
          <a:prstGeom prst="rect">
            <a:avLst/>
          </a:prstGeom>
        </p:spPr>
      </p:pic>
      <p:sp>
        <p:nvSpPr>
          <p:cNvPr id="4" name="TextBox 3"/>
          <p:cNvSpPr txBox="1"/>
          <p:nvPr/>
        </p:nvSpPr>
        <p:spPr>
          <a:xfrm>
            <a:off x="152400" y="381000"/>
            <a:ext cx="8458200" cy="523220"/>
          </a:xfrm>
          <a:prstGeom prst="rect">
            <a:avLst/>
          </a:prstGeom>
          <a:noFill/>
        </p:spPr>
        <p:txBody>
          <a:bodyPr wrap="square" rtlCol="0">
            <a:spAutoFit/>
          </a:bodyPr>
          <a:lstStyle/>
          <a:p>
            <a:r>
              <a:rPr lang="en-US" sz="2800" dirty="0">
                <a:solidFill>
                  <a:schemeClr val="accent6">
                    <a:lumMod val="75000"/>
                  </a:schemeClr>
                </a:solidFill>
                <a:effectLst>
                  <a:outerShdw blurRad="38100" dist="38100" dir="2700000" algn="tl">
                    <a:srgbClr val="000000">
                      <a:alpha val="43137"/>
                    </a:srgbClr>
                  </a:outerShdw>
                </a:effectLst>
              </a:rPr>
              <a:t>Image Sharpening based on First-Order Derivatives</a:t>
            </a:r>
            <a:r>
              <a:rPr lang="en-US" sz="2400" b="1" dirty="0">
                <a:solidFill>
                  <a:schemeClr val="accent6">
                    <a:lumMod val="75000"/>
                  </a:schemeClr>
                </a:solidFill>
                <a:effectLst>
                  <a:outerShdw blurRad="38100" dist="38100" dir="2700000" algn="tl">
                    <a:srgbClr val="000000">
                      <a:alpha val="43137"/>
                    </a:srgbClr>
                  </a:outerShdw>
                </a:effectLst>
              </a:rPr>
              <a:t> </a:t>
            </a:r>
          </a:p>
        </p:txBody>
      </p:sp>
      <p:pic>
        <p:nvPicPr>
          <p:cNvPr id="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113" y="1600200"/>
            <a:ext cx="2024161"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28"/>
          <p:cNvGrpSpPr>
            <a:grpSpLocks noChangeAspect="1"/>
          </p:cNvGrpSpPr>
          <p:nvPr/>
        </p:nvGrpSpPr>
        <p:grpSpPr bwMode="auto">
          <a:xfrm>
            <a:off x="1862138" y="1119188"/>
            <a:ext cx="4097337" cy="5434012"/>
            <a:chOff x="2002" y="1118"/>
            <a:chExt cx="1752" cy="2323"/>
          </a:xfrm>
        </p:grpSpPr>
        <p:sp>
          <p:nvSpPr>
            <p:cNvPr id="7" name="AutoShape 29"/>
            <p:cNvSpPr>
              <a:spLocks noChangeAspect="1" noChangeArrowheads="1" noTextEdit="1"/>
            </p:cNvSpPr>
            <p:nvPr/>
          </p:nvSpPr>
          <p:spPr bwMode="auto">
            <a:xfrm>
              <a:off x="2002" y="1118"/>
              <a:ext cx="1752" cy="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2" y="1118"/>
              <a:ext cx="1755" cy="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Slide Number Placeholder 12"/>
          <p:cNvSpPr>
            <a:spLocks noGrp="1"/>
          </p:cNvSpPr>
          <p:nvPr>
            <p:ph type="sldNum" sz="quarter" idx="12"/>
          </p:nvPr>
        </p:nvSpPr>
        <p:spPr/>
        <p:txBody>
          <a:bodyPr/>
          <a:lstStyle/>
          <a:p>
            <a:fld id="{277DF73A-744A-48DE-ABBC-0E810D8855BB}" type="slidenum">
              <a:rPr lang="en-US" smtClean="0"/>
              <a:t>52</a:t>
            </a:fld>
            <a:endParaRPr lang="en-US"/>
          </a:p>
        </p:txBody>
      </p:sp>
      <p:sp>
        <p:nvSpPr>
          <p:cNvPr id="14" name="Footer Placeholder 13"/>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912513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709" y="457200"/>
            <a:ext cx="4004691" cy="630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524000"/>
            <a:ext cx="2388107" cy="393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52400" y="543580"/>
            <a:ext cx="2565126" cy="5386090"/>
          </a:xfrm>
          <a:prstGeom prst="rect">
            <a:avLst/>
          </a:prstGeom>
          <a:noFill/>
        </p:spPr>
        <p:txBody>
          <a:bodyPr wrap="none" rtlCol="0">
            <a:spAutoFit/>
          </a:bodyPr>
          <a:lstStyle/>
          <a:p>
            <a:r>
              <a:rPr lang="en-US" sz="2800" dirty="0">
                <a:solidFill>
                  <a:srgbClr val="FF0000"/>
                </a:solidFill>
                <a:effectLst>
                  <a:outerShdw blurRad="38100" dist="38100" dir="2700000" algn="tl">
                    <a:srgbClr val="000000">
                      <a:alpha val="43137"/>
                    </a:srgbClr>
                  </a:outerShdw>
                </a:effectLst>
              </a:rPr>
              <a:t>Example</a:t>
            </a:r>
          </a:p>
          <a:p>
            <a:endParaRPr lang="en-US" sz="2800" dirty="0">
              <a:solidFill>
                <a:srgbClr val="FF0000"/>
              </a:solidFill>
              <a:effectLst>
                <a:outerShdw blurRad="38100" dist="38100" dir="2700000" algn="tl">
                  <a:srgbClr val="000000">
                    <a:alpha val="43137"/>
                  </a:srgbClr>
                </a:outerShdw>
              </a:effectLst>
            </a:endParaRPr>
          </a:p>
          <a:p>
            <a:r>
              <a:rPr lang="en-US" sz="2400" dirty="0"/>
              <a:t>Combining </a:t>
            </a:r>
          </a:p>
          <a:p>
            <a:r>
              <a:rPr lang="en-US" sz="2400" dirty="0"/>
              <a:t>Spatial </a:t>
            </a:r>
          </a:p>
          <a:p>
            <a:r>
              <a:rPr lang="en-US" sz="2400" dirty="0"/>
              <a:t>Enhancement </a:t>
            </a:r>
          </a:p>
          <a:p>
            <a:r>
              <a:rPr lang="en-US" sz="2400" dirty="0"/>
              <a:t>Methods</a:t>
            </a:r>
            <a:br>
              <a:rPr lang="en-US" sz="2400" dirty="0"/>
            </a:br>
            <a:br>
              <a:rPr lang="en-US" sz="2400" dirty="0"/>
            </a:br>
            <a:r>
              <a:rPr lang="en-US" sz="2400" b="1" dirty="0">
                <a:solidFill>
                  <a:srgbClr val="1338AD"/>
                </a:solidFill>
              </a:rPr>
              <a:t>Goal:</a:t>
            </a:r>
            <a:br>
              <a:rPr lang="en-US" sz="2400" dirty="0"/>
            </a:br>
            <a:r>
              <a:rPr lang="en-US" sz="2400" dirty="0"/>
              <a:t>Enhance the </a:t>
            </a:r>
          </a:p>
          <a:p>
            <a:r>
              <a:rPr lang="en-US" sz="2400" dirty="0"/>
              <a:t>image by </a:t>
            </a:r>
          </a:p>
          <a:p>
            <a:r>
              <a:rPr lang="en-US" sz="2400" dirty="0"/>
              <a:t>sharpening it </a:t>
            </a:r>
          </a:p>
          <a:p>
            <a:r>
              <a:rPr lang="en-US" sz="2400" dirty="0"/>
              <a:t>and by bringing </a:t>
            </a:r>
          </a:p>
          <a:p>
            <a:r>
              <a:rPr lang="en-US" sz="2400" dirty="0"/>
              <a:t>out more of </a:t>
            </a:r>
          </a:p>
          <a:p>
            <a:r>
              <a:rPr lang="en-US" sz="2400" dirty="0"/>
              <a:t>the skeletal detail</a:t>
            </a:r>
            <a:endParaRPr lang="en-US" sz="2400" dirty="0">
              <a:solidFill>
                <a:srgbClr val="FF0000"/>
              </a:solidFill>
              <a:effectLst>
                <a:outerShdw blurRad="38100" dist="38100" dir="2700000" algn="tl">
                  <a:srgbClr val="000000">
                    <a:alpha val="43137"/>
                  </a:srgbClr>
                </a:outerShdw>
              </a:effectLst>
            </a:endParaRPr>
          </a:p>
        </p:txBody>
      </p:sp>
      <p:sp>
        <p:nvSpPr>
          <p:cNvPr id="11" name="Slide Number Placeholder 10"/>
          <p:cNvSpPr>
            <a:spLocks noGrp="1"/>
          </p:cNvSpPr>
          <p:nvPr>
            <p:ph type="sldNum" sz="quarter" idx="12"/>
          </p:nvPr>
        </p:nvSpPr>
        <p:spPr/>
        <p:txBody>
          <a:bodyPr/>
          <a:lstStyle/>
          <a:p>
            <a:fld id="{277DF73A-744A-48DE-ABBC-0E810D8855BB}" type="slidenum">
              <a:rPr lang="en-US" smtClean="0"/>
              <a:t>53</a:t>
            </a:fld>
            <a:endParaRPr lang="en-US"/>
          </a:p>
        </p:txBody>
      </p:sp>
      <p:sp>
        <p:nvSpPr>
          <p:cNvPr id="12" name="Footer Placeholder 11"/>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3641821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27A0A-720E-F507-5B4B-18B40FB69CCC}"/>
              </a:ext>
            </a:extLst>
          </p:cNvPr>
          <p:cNvSpPr>
            <a:spLocks noGrp="1"/>
          </p:cNvSpPr>
          <p:nvPr>
            <p:ph type="title"/>
          </p:nvPr>
        </p:nvSpPr>
        <p:spPr>
          <a:xfrm>
            <a:off x="472966" y="914400"/>
            <a:ext cx="8229600" cy="990600"/>
          </a:xfrm>
        </p:spPr>
        <p:txBody>
          <a:bodyPr>
            <a:normAutofit fontScale="90000"/>
          </a:bodyPr>
          <a:lstStyle/>
          <a:p>
            <a:r>
              <a:rPr lang="en-US" sz="4000" b="1" dirty="0">
                <a:solidFill>
                  <a:schemeClr val="accent6">
                    <a:lumMod val="75000"/>
                  </a:schemeClr>
                </a:solidFill>
                <a:effectLst>
                  <a:outerShdw blurRad="38100" dist="38100" dir="2700000" algn="tl">
                    <a:srgbClr val="000000">
                      <a:alpha val="43137"/>
                    </a:srgbClr>
                  </a:outerShdw>
                </a:effectLst>
              </a:rPr>
              <a:t>Histogram Matching (Histogram Specification)</a:t>
            </a:r>
            <a:br>
              <a:rPr lang="en-US" sz="4000" b="1" dirty="0">
                <a:solidFill>
                  <a:schemeClr val="accent6">
                    <a:lumMod val="75000"/>
                  </a:schemeClr>
                </a:solidFill>
                <a:effectLst>
                  <a:outerShdw blurRad="38100" dist="38100" dir="2700000" algn="tl">
                    <a:srgbClr val="000000">
                      <a:alpha val="43137"/>
                    </a:srgbClr>
                  </a:outerShdw>
                </a:effectLst>
              </a:rPr>
            </a:br>
            <a:endParaRPr lang="en-IN" dirty="0"/>
          </a:p>
        </p:txBody>
      </p:sp>
      <p:sp>
        <p:nvSpPr>
          <p:cNvPr id="3" name="Footer Placeholder 2">
            <a:extLst>
              <a:ext uri="{FF2B5EF4-FFF2-40B4-BE49-F238E27FC236}">
                <a16:creationId xmlns:a16="http://schemas.microsoft.com/office/drawing/2014/main" id="{56477000-39CE-0B4C-5FD3-D70DA90A1710}"/>
              </a:ext>
            </a:extLst>
          </p:cNvPr>
          <p:cNvSpPr>
            <a:spLocks noGrp="1"/>
          </p:cNvSpPr>
          <p:nvPr>
            <p:ph type="ftr" sz="quarter" idx="11"/>
          </p:nvPr>
        </p:nvSpPr>
        <p:spPr/>
        <p:txBody>
          <a:bodyPr/>
          <a:lstStyle/>
          <a:p>
            <a:r>
              <a:rPr lang="en-US"/>
              <a:t>Unit-2: Image Enhancement in Spatial Domain </a:t>
            </a:r>
          </a:p>
        </p:txBody>
      </p:sp>
      <p:sp>
        <p:nvSpPr>
          <p:cNvPr id="4" name="Slide Number Placeholder 3">
            <a:extLst>
              <a:ext uri="{FF2B5EF4-FFF2-40B4-BE49-F238E27FC236}">
                <a16:creationId xmlns:a16="http://schemas.microsoft.com/office/drawing/2014/main" id="{DDD63888-FDAD-02D1-10D3-D694135E63BF}"/>
              </a:ext>
            </a:extLst>
          </p:cNvPr>
          <p:cNvSpPr>
            <a:spLocks noGrp="1"/>
          </p:cNvSpPr>
          <p:nvPr>
            <p:ph type="sldNum" sz="quarter" idx="12"/>
          </p:nvPr>
        </p:nvSpPr>
        <p:spPr/>
        <p:txBody>
          <a:bodyPr/>
          <a:lstStyle/>
          <a:p>
            <a:fld id="{277DF73A-744A-48DE-ABBC-0E810D8855BB}" type="slidenum">
              <a:rPr lang="en-US" smtClean="0"/>
              <a:t>6</a:t>
            </a:fld>
            <a:endParaRPr lang="en-US"/>
          </a:p>
        </p:txBody>
      </p:sp>
      <p:pic>
        <p:nvPicPr>
          <p:cNvPr id="6" name="Picture 5">
            <a:extLst>
              <a:ext uri="{FF2B5EF4-FFF2-40B4-BE49-F238E27FC236}">
                <a16:creationId xmlns:a16="http://schemas.microsoft.com/office/drawing/2014/main" id="{5C9408C8-175D-BB4F-B54A-6B2812542149}"/>
              </a:ext>
            </a:extLst>
          </p:cNvPr>
          <p:cNvPicPr>
            <a:picLocks noChangeAspect="1"/>
          </p:cNvPicPr>
          <p:nvPr/>
        </p:nvPicPr>
        <p:blipFill>
          <a:blip r:embed="rId2"/>
          <a:stretch>
            <a:fillRect/>
          </a:stretch>
        </p:blipFill>
        <p:spPr>
          <a:xfrm>
            <a:off x="457200" y="2057400"/>
            <a:ext cx="8153400" cy="3070451"/>
          </a:xfrm>
          <a:prstGeom prst="rect">
            <a:avLst/>
          </a:prstGeom>
        </p:spPr>
      </p:pic>
    </p:spTree>
    <p:extLst>
      <p:ext uri="{BB962C8B-B14F-4D97-AF65-F5344CB8AC3E}">
        <p14:creationId xmlns:p14="http://schemas.microsoft.com/office/powerpoint/2010/main" val="3614961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1631216"/>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a:t>
            </a:r>
            <a:r>
              <a:rPr lang="en-US" sz="1600" b="1" dirty="0">
                <a:solidFill>
                  <a:srgbClr val="FF0000"/>
                </a:solidFill>
                <a:effectLst>
                  <a:outerShdw blurRad="38100" dist="38100" dir="2700000" algn="tl">
                    <a:srgbClr val="000000">
                      <a:alpha val="43137"/>
                    </a:srgbClr>
                  </a:outerShdw>
                </a:effectLst>
              </a:rPr>
              <a:t>: Going as close as possible to target histogram</a:t>
            </a:r>
            <a:endParaRPr lang="en-US" sz="1600" b="1" dirty="0">
              <a:solidFill>
                <a:srgbClr val="FF0000"/>
              </a:solidFill>
            </a:endParaRPr>
          </a:p>
          <a:p>
            <a:endParaRPr lang="en-US" sz="2800" dirty="0">
              <a:solidFill>
                <a:srgbClr val="FF0000"/>
              </a:solidFill>
              <a:effectLst>
                <a:outerShdw blurRad="38100" dist="38100" dir="2700000" algn="tl">
                  <a:srgbClr val="000000">
                    <a:alpha val="43137"/>
                  </a:srgbClr>
                </a:outerShdw>
              </a:effectLst>
            </a:endParaRPr>
          </a:p>
          <a:p>
            <a:r>
              <a:rPr lang="en-US" sz="2800" dirty="0">
                <a:solidFill>
                  <a:srgbClr val="1338AD"/>
                </a:solidFill>
                <a:effectLst/>
              </a:rPr>
              <a:t>		</a:t>
            </a:r>
            <a:endParaRPr lang="en-US" sz="2800" dirty="0">
              <a:effectLst/>
            </a:endParaRPr>
          </a:p>
        </p:txBody>
      </p:sp>
      <p:pic>
        <p:nvPicPr>
          <p:cNvPr id="5"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60587"/>
            <a:ext cx="5348288" cy="462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288" y="1989137"/>
            <a:ext cx="2043112" cy="460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277DF73A-744A-48DE-ABBC-0E810D8855BB}" type="slidenum">
              <a:rPr lang="en-US" smtClean="0"/>
              <a:t>7</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175111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523220"/>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a:t>
            </a:r>
            <a:r>
              <a:rPr lang="en-US" sz="2800" dirty="0">
                <a:solidFill>
                  <a:srgbClr val="FF0000"/>
                </a:solidFill>
                <a:effectLst>
                  <a:outerShdw blurRad="38100" dist="38100" dir="2700000" algn="tl">
                    <a:srgbClr val="000000">
                      <a:alpha val="43137"/>
                    </a:srgbClr>
                  </a:outerShdw>
                </a:effectLst>
              </a:rPr>
              <a:t>Example </a:t>
            </a:r>
            <a:r>
              <a:rPr lang="en-US" sz="2800" dirty="0">
                <a:solidFill>
                  <a:srgbClr val="1338AD"/>
                </a:solidFill>
                <a:effectLst/>
              </a:rPr>
              <a:t>		</a:t>
            </a:r>
            <a:endParaRPr lang="en-US" sz="2800" dirty="0">
              <a:effectLst/>
            </a:endParaRP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1828800"/>
            <a:ext cx="3667125" cy="494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365" y="1905000"/>
            <a:ext cx="2147435" cy="31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277DF73A-744A-48DE-ABBC-0E810D8855BB}" type="slidenum">
              <a:rPr lang="en-US" smtClean="0"/>
              <a:t>8</a:t>
            </a:fld>
            <a:endParaRPr lang="en-US"/>
          </a:p>
        </p:txBody>
      </p:sp>
      <p:sp>
        <p:nvSpPr>
          <p:cNvPr id="13" name="Footer Placeholder 12"/>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1782995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a:bodyPr>
          <a:lstStyle/>
          <a:p>
            <a:r>
              <a:rPr lang="en-US" sz="3600" dirty="0">
                <a:solidFill>
                  <a:srgbClr val="446CEA"/>
                </a:solidFill>
                <a:effectLst>
                  <a:outerShdw blurRad="38100" dist="38100" dir="2700000" algn="tl">
                    <a:srgbClr val="000000">
                      <a:alpha val="43137"/>
                    </a:srgbClr>
                  </a:outerShdw>
                </a:effectLst>
              </a:rPr>
              <a:t>Image Enhancement in Spatial Domain</a:t>
            </a:r>
            <a:endParaRPr 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33400"/>
            <a:ext cx="990600" cy="990600"/>
          </a:xfrm>
          <a:prstGeom prst="rect">
            <a:avLst/>
          </a:prstGeom>
        </p:spPr>
      </p:pic>
      <p:sp>
        <p:nvSpPr>
          <p:cNvPr id="4" name="TextBox 3"/>
          <p:cNvSpPr txBox="1"/>
          <p:nvPr/>
        </p:nvSpPr>
        <p:spPr>
          <a:xfrm>
            <a:off x="304800" y="1295400"/>
            <a:ext cx="8039100" cy="1323439"/>
          </a:xfrm>
          <a:prstGeom prst="rect">
            <a:avLst/>
          </a:prstGeom>
          <a:noFill/>
        </p:spPr>
        <p:txBody>
          <a:bodyPr wrap="square" rtlCol="0">
            <a:spAutoFit/>
          </a:bodyPr>
          <a:lstStyle/>
          <a:p>
            <a:r>
              <a:rPr lang="en-US" sz="2800" b="1" dirty="0">
                <a:solidFill>
                  <a:schemeClr val="accent6">
                    <a:lumMod val="75000"/>
                  </a:schemeClr>
                </a:solidFill>
                <a:effectLst>
                  <a:outerShdw blurRad="38100" dist="38100" dir="2700000" algn="tl">
                    <a:srgbClr val="000000">
                      <a:alpha val="43137"/>
                    </a:srgbClr>
                  </a:outerShdw>
                </a:effectLst>
              </a:rPr>
              <a:t>Histogram Matching (Histogram Specification)</a:t>
            </a:r>
          </a:p>
          <a:p>
            <a:pPr marL="342900" indent="-342900">
              <a:buFont typeface="Wingdings" pitchFamily="2" charset="2"/>
              <a:buChar char="§"/>
            </a:pPr>
            <a:r>
              <a:rPr lang="en-US" sz="2400" b="1" dirty="0">
                <a:solidFill>
                  <a:srgbClr val="1338AD"/>
                </a:solidFill>
              </a:rPr>
              <a:t>Generate a processed image that has a specified histogram</a:t>
            </a:r>
            <a:r>
              <a:rPr lang="en-US" sz="2800" b="1" dirty="0">
                <a:solidFill>
                  <a:srgbClr val="1338AD"/>
                </a:solidFill>
              </a:rPr>
              <a:t>	</a:t>
            </a:r>
            <a:r>
              <a:rPr lang="en-US" sz="2800" dirty="0">
                <a:solidFill>
                  <a:srgbClr val="1338AD"/>
                </a:solidFill>
                <a:effectLst/>
              </a:rPr>
              <a:t>	</a:t>
            </a:r>
            <a:endParaRPr lang="en-US" sz="2800" dirty="0">
              <a:effectLst/>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4181194236"/>
              </p:ext>
            </p:extLst>
          </p:nvPr>
        </p:nvGraphicFramePr>
        <p:xfrm>
          <a:off x="755650" y="2590800"/>
          <a:ext cx="7585075" cy="3757612"/>
        </p:xfrm>
        <a:graphic>
          <a:graphicData uri="http://schemas.openxmlformats.org/presentationml/2006/ole">
            <mc:AlternateContent xmlns:mc="http://schemas.openxmlformats.org/markup-compatibility/2006">
              <mc:Choice xmlns:v="urn:schemas-microsoft-com:vml" Requires="v">
                <p:oleObj name="Equation" r:id="rId3" imgW="3365500" imgH="1816100" progId="Equation.DSMT4">
                  <p:embed/>
                </p:oleObj>
              </mc:Choice>
              <mc:Fallback>
                <p:oleObj name="Equation" r:id="rId3" imgW="3365500" imgH="1816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590800"/>
                        <a:ext cx="7585075" cy="3757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Slide Number Placeholder 10"/>
          <p:cNvSpPr>
            <a:spLocks noGrp="1"/>
          </p:cNvSpPr>
          <p:nvPr>
            <p:ph type="sldNum" sz="quarter" idx="12"/>
          </p:nvPr>
        </p:nvSpPr>
        <p:spPr/>
        <p:txBody>
          <a:bodyPr/>
          <a:lstStyle/>
          <a:p>
            <a:fld id="{277DF73A-744A-48DE-ABBC-0E810D8855BB}" type="slidenum">
              <a:rPr lang="en-US" smtClean="0"/>
              <a:t>9</a:t>
            </a:fld>
            <a:endParaRPr lang="en-US"/>
          </a:p>
        </p:txBody>
      </p:sp>
      <p:sp>
        <p:nvSpPr>
          <p:cNvPr id="12" name="Footer Placeholder 11"/>
          <p:cNvSpPr>
            <a:spLocks noGrp="1"/>
          </p:cNvSpPr>
          <p:nvPr>
            <p:ph type="ftr" sz="quarter" idx="11"/>
          </p:nvPr>
        </p:nvSpPr>
        <p:spPr/>
        <p:txBody>
          <a:bodyPr/>
          <a:lstStyle/>
          <a:p>
            <a:r>
              <a:rPr lang="en-US"/>
              <a:t>Unit-2: Image Enhancement in Spatial Domain </a:t>
            </a:r>
          </a:p>
        </p:txBody>
      </p:sp>
    </p:spTree>
    <p:extLst>
      <p:ext uri="{BB962C8B-B14F-4D97-AF65-F5344CB8AC3E}">
        <p14:creationId xmlns:p14="http://schemas.microsoft.com/office/powerpoint/2010/main" val="24708471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28010</TotalTime>
  <Words>1459</Words>
  <Application>Microsoft Office PowerPoint</Application>
  <PresentationFormat>On-screen Show (4:3)</PresentationFormat>
  <Paragraphs>335</Paragraphs>
  <Slides>53</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3" baseType="lpstr">
      <vt:lpstr>Arial</vt:lpstr>
      <vt:lpstr>Baskerville Old Face</vt:lpstr>
      <vt:lpstr>Calibri</vt:lpstr>
      <vt:lpstr>Cambria Math</vt:lpstr>
      <vt:lpstr>Franklin Gothic Book</vt:lpstr>
      <vt:lpstr>Tahoma</vt:lpstr>
      <vt:lpstr>Times New Roman</vt:lpstr>
      <vt:lpstr>Wingdings</vt:lpstr>
      <vt:lpstr>Clarity</vt:lpstr>
      <vt:lpstr>Equation</vt:lpstr>
      <vt:lpstr>    Digital Image Processing</vt:lpstr>
      <vt:lpstr>PowerPoint Presentation</vt:lpstr>
      <vt:lpstr>Image Enhancement in Spatial Domain</vt:lpstr>
      <vt:lpstr>Image Enhancement in Spatial Domain</vt:lpstr>
      <vt:lpstr>PowerPoint Presentation</vt:lpstr>
      <vt:lpstr>Histogram Matching (Histogram Specification) </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PowerPoint Presentation</vt:lpstr>
      <vt:lpstr>Example</vt:lpstr>
      <vt:lpstr>Example: HE1</vt:lpstr>
      <vt:lpstr>Example: HE2</vt:lpstr>
      <vt:lpstr>PowerPoint Presentation</vt:lpstr>
      <vt:lpstr>PowerPoint Presentation</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Image Enhancement in Spatial Domain</vt:lpstr>
      <vt:lpstr>PowerPoint Presentation</vt:lpstr>
      <vt:lpstr>Image Enhancement in Spatial Domain</vt:lpstr>
      <vt:lpstr>Image Enhancement in Spatial Domain</vt:lpstr>
      <vt:lpstr>PowerPoint Presentation</vt:lpstr>
      <vt:lpstr>Image Enhancement in Spatial Domain</vt:lpstr>
      <vt:lpstr>Image Enhancement in Spatial Domain</vt:lpstr>
      <vt:lpstr>Image Enhancement in Spatial Domain</vt:lpstr>
      <vt:lpstr>Image Enhancement in Spatial Domain</vt:lpstr>
      <vt:lpstr>Image Enhancement in Spatial Domain</vt:lpstr>
      <vt:lpstr>PowerPoint Presentation</vt:lpstr>
      <vt:lpstr>PowerPoint Presentation</vt:lpstr>
      <vt:lpstr>Image Enhancement in Spatial Domain</vt:lpstr>
      <vt:lpstr>Image Enhancement in Spatial Domain</vt:lpstr>
      <vt:lpstr>Image Enhancement in Spatial Domain</vt:lpstr>
      <vt:lpstr>PowerPoint Presentation</vt:lpstr>
      <vt:lpstr>Image Enhancement in Spatial Domain</vt:lpstr>
      <vt:lpstr>Image Enhancement in Spatial Domain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Mrinmoy Ghorai</dc:creator>
  <cp:lastModifiedBy>piyushjoshi3839data@gmail.com</cp:lastModifiedBy>
  <cp:revision>195</cp:revision>
  <dcterms:created xsi:type="dcterms:W3CDTF">2020-07-25T14:39:14Z</dcterms:created>
  <dcterms:modified xsi:type="dcterms:W3CDTF">2022-10-07T04:34:01Z</dcterms:modified>
</cp:coreProperties>
</file>